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302" r:id="rId2"/>
    <p:sldId id="323" r:id="rId3"/>
    <p:sldId id="267" r:id="rId4"/>
    <p:sldId id="304" r:id="rId5"/>
    <p:sldId id="270" r:id="rId6"/>
    <p:sldId id="280" r:id="rId7"/>
    <p:sldId id="282" r:id="rId8"/>
    <p:sldId id="275" r:id="rId9"/>
    <p:sldId id="272" r:id="rId10"/>
    <p:sldId id="284" r:id="rId11"/>
    <p:sldId id="260" r:id="rId12"/>
    <p:sldId id="285" r:id="rId13"/>
    <p:sldId id="287" r:id="rId14"/>
    <p:sldId id="289" r:id="rId15"/>
    <p:sldId id="291" r:id="rId16"/>
    <p:sldId id="293" r:id="rId17"/>
    <p:sldId id="295" r:id="rId18"/>
    <p:sldId id="299" r:id="rId19"/>
    <p:sldId id="273" r:id="rId20"/>
    <p:sldId id="306" r:id="rId21"/>
    <p:sldId id="308" r:id="rId22"/>
    <p:sldId id="310" r:id="rId23"/>
    <p:sldId id="312" r:id="rId24"/>
    <p:sldId id="314" r:id="rId25"/>
    <p:sldId id="316" r:id="rId26"/>
    <p:sldId id="318" r:id="rId27"/>
    <p:sldId id="31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35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D35F20-DA38-497F-8EA3-60A032C394AA}" type="datetimeFigureOut">
              <a:rPr lang="en-US" smtClean="0"/>
              <a:t>10/21/2015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770FE3-33FD-4205-93D7-17F27DAC6EB3}" type="slidenum">
              <a:rPr lang="en-US" smtClean="0"/>
              <a:t>‹#›</a:t>
            </a:fld>
            <a:endParaRPr lang="en-US"/>
          </a:p>
        </p:txBody>
      </p:sp>
    </p:spTree>
    <p:extLst>
      <p:ext uri="{BB962C8B-B14F-4D97-AF65-F5344CB8AC3E}">
        <p14:creationId xmlns:p14="http://schemas.microsoft.com/office/powerpoint/2010/main" val="2731955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F34A1B24-9788-4B8C-9642-664458B1E4C2}" type="slidenum">
              <a:rPr lang="en-US">
                <a:solidFill>
                  <a:prstClr val="black"/>
                </a:solidFill>
              </a:rPr>
              <a:pPr/>
              <a:t>2</a:t>
            </a:fld>
            <a:endParaRPr lang="en-US">
              <a:solidFill>
                <a:prstClr val="black"/>
              </a:solidFill>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smtClean="0"/>
              <a:t>Why not “Evolving from Physical Capital...“ (Moving / Shifting /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6"/>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20F6F1-93C2-4B2E-9BA1-B5239DFCED73}" type="datetimeFigureOut">
              <a:rPr lang="en-US" smtClean="0">
                <a:solidFill>
                  <a:srgbClr val="EEECE1"/>
                </a:solidFill>
              </a:rPr>
              <a:pPr/>
              <a:t>10/21/2015</a:t>
            </a:fld>
            <a:endParaRPr lang="en-US">
              <a:solidFill>
                <a:srgbClr val="EEECE1"/>
              </a:solidFill>
            </a:endParaRPr>
          </a:p>
        </p:txBody>
      </p:sp>
      <p:sp>
        <p:nvSpPr>
          <p:cNvPr id="5" name="Footer Placeholder 4"/>
          <p:cNvSpPr>
            <a:spLocks noGrp="1"/>
          </p:cNvSpPr>
          <p:nvPr>
            <p:ph type="ftr" sz="quarter" idx="11"/>
          </p:nvPr>
        </p:nvSpPr>
        <p:spPr/>
        <p:txBody>
          <a:bodyPr/>
          <a:lstStyle/>
          <a:p>
            <a:endParaRPr lang="en-US">
              <a:solidFill>
                <a:srgbClr val="EEECE1"/>
              </a:solidFill>
            </a:endParaRPr>
          </a:p>
        </p:txBody>
      </p:sp>
      <p:sp>
        <p:nvSpPr>
          <p:cNvPr id="6" name="Slide Number Placeholder 5"/>
          <p:cNvSpPr>
            <a:spLocks noGrp="1"/>
          </p:cNvSpPr>
          <p:nvPr>
            <p:ph type="sldNum" sz="quarter" idx="12"/>
          </p:nvPr>
        </p:nvSpPr>
        <p:spPr/>
        <p:txBody>
          <a:bodyPr/>
          <a:lstStyle/>
          <a:p>
            <a:fld id="{95274A36-FBAA-4424-AE27-30988929BEF6}" type="slidenum">
              <a:rPr lang="en-US" smtClean="0"/>
              <a:pPr/>
              <a:t>‹#›</a:t>
            </a:fld>
            <a:endParaRPr lang="en-US"/>
          </a:p>
        </p:txBody>
      </p:sp>
    </p:spTree>
    <p:extLst>
      <p:ext uri="{BB962C8B-B14F-4D97-AF65-F5344CB8AC3E}">
        <p14:creationId xmlns:p14="http://schemas.microsoft.com/office/powerpoint/2010/main" val="1901655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20F6F1-93C2-4B2E-9BA1-B5239DFCED73}" type="datetimeFigureOut">
              <a:rPr lang="en-US" smtClean="0">
                <a:solidFill>
                  <a:srgbClr val="EEECE1"/>
                </a:solidFill>
              </a:rPr>
              <a:pPr/>
              <a:t>10/21/2015</a:t>
            </a:fld>
            <a:endParaRPr lang="en-US">
              <a:solidFill>
                <a:srgbClr val="EEECE1"/>
              </a:solidFill>
            </a:endParaRPr>
          </a:p>
        </p:txBody>
      </p:sp>
      <p:sp>
        <p:nvSpPr>
          <p:cNvPr id="5" name="Footer Placeholder 4"/>
          <p:cNvSpPr>
            <a:spLocks noGrp="1"/>
          </p:cNvSpPr>
          <p:nvPr>
            <p:ph type="ftr" sz="quarter" idx="11"/>
          </p:nvPr>
        </p:nvSpPr>
        <p:spPr/>
        <p:txBody>
          <a:bodyPr/>
          <a:lstStyle/>
          <a:p>
            <a:endParaRPr lang="en-US">
              <a:solidFill>
                <a:srgbClr val="EEECE1"/>
              </a:solidFill>
            </a:endParaRPr>
          </a:p>
        </p:txBody>
      </p:sp>
      <p:sp>
        <p:nvSpPr>
          <p:cNvPr id="6" name="Slide Number Placeholder 5"/>
          <p:cNvSpPr>
            <a:spLocks noGrp="1"/>
          </p:cNvSpPr>
          <p:nvPr>
            <p:ph type="sldNum" sz="quarter" idx="12"/>
          </p:nvPr>
        </p:nvSpPr>
        <p:spPr/>
        <p:txBody>
          <a:bodyPr/>
          <a:lstStyle/>
          <a:p>
            <a:fld id="{95274A36-FBAA-4424-AE27-30988929BEF6}" type="slidenum">
              <a:rPr lang="en-US" smtClean="0"/>
              <a:pPr/>
              <a:t>‹#›</a:t>
            </a:fld>
            <a:endParaRPr lang="en-US"/>
          </a:p>
        </p:txBody>
      </p:sp>
    </p:spTree>
    <p:extLst>
      <p:ext uri="{BB962C8B-B14F-4D97-AF65-F5344CB8AC3E}">
        <p14:creationId xmlns:p14="http://schemas.microsoft.com/office/powerpoint/2010/main" val="2355767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20F6F1-93C2-4B2E-9BA1-B5239DFCED73}" type="datetimeFigureOut">
              <a:rPr lang="en-US" smtClean="0">
                <a:solidFill>
                  <a:srgbClr val="EEECE1"/>
                </a:solidFill>
              </a:rPr>
              <a:pPr/>
              <a:t>10/21/2015</a:t>
            </a:fld>
            <a:endParaRPr lang="en-US">
              <a:solidFill>
                <a:srgbClr val="EEECE1"/>
              </a:solidFill>
            </a:endParaRPr>
          </a:p>
        </p:txBody>
      </p:sp>
      <p:sp>
        <p:nvSpPr>
          <p:cNvPr id="5" name="Footer Placeholder 4"/>
          <p:cNvSpPr>
            <a:spLocks noGrp="1"/>
          </p:cNvSpPr>
          <p:nvPr>
            <p:ph type="ftr" sz="quarter" idx="11"/>
          </p:nvPr>
        </p:nvSpPr>
        <p:spPr/>
        <p:txBody>
          <a:bodyPr/>
          <a:lstStyle/>
          <a:p>
            <a:endParaRPr lang="en-US">
              <a:solidFill>
                <a:srgbClr val="EEECE1"/>
              </a:solidFill>
            </a:endParaRPr>
          </a:p>
        </p:txBody>
      </p:sp>
      <p:sp>
        <p:nvSpPr>
          <p:cNvPr id="6" name="Slide Number Placeholder 5"/>
          <p:cNvSpPr>
            <a:spLocks noGrp="1"/>
          </p:cNvSpPr>
          <p:nvPr>
            <p:ph type="sldNum" sz="quarter" idx="12"/>
          </p:nvPr>
        </p:nvSpPr>
        <p:spPr/>
        <p:txBody>
          <a:bodyPr/>
          <a:lstStyle/>
          <a:p>
            <a:fld id="{95274A36-FBAA-4424-AE27-30988929BEF6}" type="slidenum">
              <a:rPr lang="en-US" smtClean="0"/>
              <a:pPr/>
              <a:t>‹#›</a:t>
            </a:fld>
            <a:endParaRPr lang="en-US"/>
          </a:p>
        </p:txBody>
      </p:sp>
    </p:spTree>
    <p:extLst>
      <p:ext uri="{BB962C8B-B14F-4D97-AF65-F5344CB8AC3E}">
        <p14:creationId xmlns:p14="http://schemas.microsoft.com/office/powerpoint/2010/main" val="3580732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20F6F1-93C2-4B2E-9BA1-B5239DFCED73}" type="datetimeFigureOut">
              <a:rPr lang="en-US" smtClean="0">
                <a:solidFill>
                  <a:srgbClr val="EEECE1"/>
                </a:solidFill>
              </a:rPr>
              <a:pPr/>
              <a:t>10/21/2015</a:t>
            </a:fld>
            <a:endParaRPr lang="en-US">
              <a:solidFill>
                <a:srgbClr val="EEECE1"/>
              </a:solidFill>
            </a:endParaRPr>
          </a:p>
        </p:txBody>
      </p:sp>
      <p:sp>
        <p:nvSpPr>
          <p:cNvPr id="5" name="Footer Placeholder 4"/>
          <p:cNvSpPr>
            <a:spLocks noGrp="1"/>
          </p:cNvSpPr>
          <p:nvPr>
            <p:ph type="ftr" sz="quarter" idx="11"/>
          </p:nvPr>
        </p:nvSpPr>
        <p:spPr/>
        <p:txBody>
          <a:bodyPr/>
          <a:lstStyle/>
          <a:p>
            <a:endParaRPr lang="en-US">
              <a:solidFill>
                <a:srgbClr val="EEECE1"/>
              </a:solidFill>
            </a:endParaRPr>
          </a:p>
        </p:txBody>
      </p:sp>
      <p:sp>
        <p:nvSpPr>
          <p:cNvPr id="6" name="Slide Number Placeholder 5"/>
          <p:cNvSpPr>
            <a:spLocks noGrp="1"/>
          </p:cNvSpPr>
          <p:nvPr>
            <p:ph type="sldNum" sz="quarter" idx="12"/>
          </p:nvPr>
        </p:nvSpPr>
        <p:spPr/>
        <p:txBody>
          <a:bodyPr/>
          <a:lstStyle/>
          <a:p>
            <a:fld id="{95274A36-FBAA-4424-AE27-30988929BEF6}" type="slidenum">
              <a:rPr lang="en-US" smtClean="0"/>
              <a:pPr/>
              <a:t>‹#›</a:t>
            </a:fld>
            <a:endParaRPr lang="en-US"/>
          </a:p>
        </p:txBody>
      </p:sp>
    </p:spTree>
    <p:extLst>
      <p:ext uri="{BB962C8B-B14F-4D97-AF65-F5344CB8AC3E}">
        <p14:creationId xmlns:p14="http://schemas.microsoft.com/office/powerpoint/2010/main" val="3583367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5"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20F6F1-93C2-4B2E-9BA1-B5239DFCED73}" type="datetimeFigureOut">
              <a:rPr lang="en-US" smtClean="0">
                <a:solidFill>
                  <a:srgbClr val="EEECE1"/>
                </a:solidFill>
              </a:rPr>
              <a:pPr/>
              <a:t>10/21/2015</a:t>
            </a:fld>
            <a:endParaRPr lang="en-US">
              <a:solidFill>
                <a:srgbClr val="EEECE1"/>
              </a:solidFill>
            </a:endParaRPr>
          </a:p>
        </p:txBody>
      </p:sp>
      <p:sp>
        <p:nvSpPr>
          <p:cNvPr id="5" name="Footer Placeholder 4"/>
          <p:cNvSpPr>
            <a:spLocks noGrp="1"/>
          </p:cNvSpPr>
          <p:nvPr>
            <p:ph type="ftr" sz="quarter" idx="11"/>
          </p:nvPr>
        </p:nvSpPr>
        <p:spPr/>
        <p:txBody>
          <a:bodyPr/>
          <a:lstStyle/>
          <a:p>
            <a:endParaRPr lang="en-US">
              <a:solidFill>
                <a:srgbClr val="EEECE1"/>
              </a:solidFill>
            </a:endParaRPr>
          </a:p>
        </p:txBody>
      </p:sp>
      <p:sp>
        <p:nvSpPr>
          <p:cNvPr id="6" name="Slide Number Placeholder 5"/>
          <p:cNvSpPr>
            <a:spLocks noGrp="1"/>
          </p:cNvSpPr>
          <p:nvPr>
            <p:ph type="sldNum" sz="quarter" idx="12"/>
          </p:nvPr>
        </p:nvSpPr>
        <p:spPr/>
        <p:txBody>
          <a:bodyPr/>
          <a:lstStyle/>
          <a:p>
            <a:fld id="{95274A36-FBAA-4424-AE27-30988929BEF6}" type="slidenum">
              <a:rPr lang="en-US" smtClean="0"/>
              <a:pPr/>
              <a:t>‹#›</a:t>
            </a:fld>
            <a:endParaRPr lang="en-US"/>
          </a:p>
        </p:txBody>
      </p:sp>
    </p:spTree>
    <p:extLst>
      <p:ext uri="{BB962C8B-B14F-4D97-AF65-F5344CB8AC3E}">
        <p14:creationId xmlns:p14="http://schemas.microsoft.com/office/powerpoint/2010/main" val="3676706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20F6F1-93C2-4B2E-9BA1-B5239DFCED73}" type="datetimeFigureOut">
              <a:rPr lang="en-US" smtClean="0">
                <a:solidFill>
                  <a:srgbClr val="EEECE1"/>
                </a:solidFill>
              </a:rPr>
              <a:pPr/>
              <a:t>10/21/2015</a:t>
            </a:fld>
            <a:endParaRPr lang="en-US">
              <a:solidFill>
                <a:srgbClr val="EEECE1"/>
              </a:solidFill>
            </a:endParaRPr>
          </a:p>
        </p:txBody>
      </p:sp>
      <p:sp>
        <p:nvSpPr>
          <p:cNvPr id="6" name="Footer Placeholder 5"/>
          <p:cNvSpPr>
            <a:spLocks noGrp="1"/>
          </p:cNvSpPr>
          <p:nvPr>
            <p:ph type="ftr" sz="quarter" idx="11"/>
          </p:nvPr>
        </p:nvSpPr>
        <p:spPr/>
        <p:txBody>
          <a:bodyPr/>
          <a:lstStyle/>
          <a:p>
            <a:endParaRPr lang="en-US">
              <a:solidFill>
                <a:srgbClr val="EEECE1"/>
              </a:solidFill>
            </a:endParaRPr>
          </a:p>
        </p:txBody>
      </p:sp>
      <p:sp>
        <p:nvSpPr>
          <p:cNvPr id="7" name="Slide Number Placeholder 6"/>
          <p:cNvSpPr>
            <a:spLocks noGrp="1"/>
          </p:cNvSpPr>
          <p:nvPr>
            <p:ph type="sldNum" sz="quarter" idx="12"/>
          </p:nvPr>
        </p:nvSpPr>
        <p:spPr/>
        <p:txBody>
          <a:bodyPr/>
          <a:lstStyle/>
          <a:p>
            <a:fld id="{95274A36-FBAA-4424-AE27-30988929BEF6}" type="slidenum">
              <a:rPr lang="en-US" smtClean="0"/>
              <a:pPr/>
              <a:t>‹#›</a:t>
            </a:fld>
            <a:endParaRPr lang="en-US"/>
          </a:p>
        </p:txBody>
      </p:sp>
    </p:spTree>
    <p:extLst>
      <p:ext uri="{BB962C8B-B14F-4D97-AF65-F5344CB8AC3E}">
        <p14:creationId xmlns:p14="http://schemas.microsoft.com/office/powerpoint/2010/main" val="326848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20F6F1-93C2-4B2E-9BA1-B5239DFCED73}" type="datetimeFigureOut">
              <a:rPr lang="en-US" smtClean="0">
                <a:solidFill>
                  <a:srgbClr val="EEECE1"/>
                </a:solidFill>
              </a:rPr>
              <a:pPr/>
              <a:t>10/21/2015</a:t>
            </a:fld>
            <a:endParaRPr lang="en-US">
              <a:solidFill>
                <a:srgbClr val="EEECE1"/>
              </a:solidFill>
            </a:endParaRPr>
          </a:p>
        </p:txBody>
      </p:sp>
      <p:sp>
        <p:nvSpPr>
          <p:cNvPr id="8" name="Footer Placeholder 7"/>
          <p:cNvSpPr>
            <a:spLocks noGrp="1"/>
          </p:cNvSpPr>
          <p:nvPr>
            <p:ph type="ftr" sz="quarter" idx="11"/>
          </p:nvPr>
        </p:nvSpPr>
        <p:spPr/>
        <p:txBody>
          <a:bodyPr/>
          <a:lstStyle/>
          <a:p>
            <a:endParaRPr lang="en-US">
              <a:solidFill>
                <a:srgbClr val="EEECE1"/>
              </a:solidFill>
            </a:endParaRPr>
          </a:p>
        </p:txBody>
      </p:sp>
      <p:sp>
        <p:nvSpPr>
          <p:cNvPr id="9" name="Slide Number Placeholder 8"/>
          <p:cNvSpPr>
            <a:spLocks noGrp="1"/>
          </p:cNvSpPr>
          <p:nvPr>
            <p:ph type="sldNum" sz="quarter" idx="12"/>
          </p:nvPr>
        </p:nvSpPr>
        <p:spPr/>
        <p:txBody>
          <a:bodyPr/>
          <a:lstStyle/>
          <a:p>
            <a:fld id="{95274A36-FBAA-4424-AE27-30988929BEF6}" type="slidenum">
              <a:rPr lang="en-US" smtClean="0"/>
              <a:pPr/>
              <a:t>‹#›</a:t>
            </a:fld>
            <a:endParaRPr lang="en-US"/>
          </a:p>
        </p:txBody>
      </p:sp>
    </p:spTree>
    <p:extLst>
      <p:ext uri="{BB962C8B-B14F-4D97-AF65-F5344CB8AC3E}">
        <p14:creationId xmlns:p14="http://schemas.microsoft.com/office/powerpoint/2010/main" val="4171223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20F6F1-93C2-4B2E-9BA1-B5239DFCED73}" type="datetimeFigureOut">
              <a:rPr lang="en-US" smtClean="0">
                <a:solidFill>
                  <a:srgbClr val="EEECE1"/>
                </a:solidFill>
              </a:rPr>
              <a:pPr/>
              <a:t>10/21/2015</a:t>
            </a:fld>
            <a:endParaRPr lang="en-US">
              <a:solidFill>
                <a:srgbClr val="EEECE1"/>
              </a:solidFill>
            </a:endParaRPr>
          </a:p>
        </p:txBody>
      </p:sp>
      <p:sp>
        <p:nvSpPr>
          <p:cNvPr id="4" name="Footer Placeholder 3"/>
          <p:cNvSpPr>
            <a:spLocks noGrp="1"/>
          </p:cNvSpPr>
          <p:nvPr>
            <p:ph type="ftr" sz="quarter" idx="11"/>
          </p:nvPr>
        </p:nvSpPr>
        <p:spPr/>
        <p:txBody>
          <a:bodyPr/>
          <a:lstStyle/>
          <a:p>
            <a:endParaRPr lang="en-US">
              <a:solidFill>
                <a:srgbClr val="EEECE1"/>
              </a:solidFill>
            </a:endParaRPr>
          </a:p>
        </p:txBody>
      </p:sp>
      <p:sp>
        <p:nvSpPr>
          <p:cNvPr id="5" name="Slide Number Placeholder 4"/>
          <p:cNvSpPr>
            <a:spLocks noGrp="1"/>
          </p:cNvSpPr>
          <p:nvPr>
            <p:ph type="sldNum" sz="quarter" idx="12"/>
          </p:nvPr>
        </p:nvSpPr>
        <p:spPr/>
        <p:txBody>
          <a:bodyPr/>
          <a:lstStyle/>
          <a:p>
            <a:fld id="{95274A36-FBAA-4424-AE27-30988929BEF6}" type="slidenum">
              <a:rPr lang="en-US" smtClean="0"/>
              <a:pPr/>
              <a:t>‹#›</a:t>
            </a:fld>
            <a:endParaRPr lang="en-US"/>
          </a:p>
        </p:txBody>
      </p:sp>
    </p:spTree>
    <p:extLst>
      <p:ext uri="{BB962C8B-B14F-4D97-AF65-F5344CB8AC3E}">
        <p14:creationId xmlns:p14="http://schemas.microsoft.com/office/powerpoint/2010/main" val="3686056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20F6F1-93C2-4B2E-9BA1-B5239DFCED73}" type="datetimeFigureOut">
              <a:rPr lang="en-US" smtClean="0">
                <a:solidFill>
                  <a:srgbClr val="EEECE1"/>
                </a:solidFill>
              </a:rPr>
              <a:pPr/>
              <a:t>10/21/2015</a:t>
            </a:fld>
            <a:endParaRPr lang="en-US">
              <a:solidFill>
                <a:srgbClr val="EEECE1"/>
              </a:solidFill>
            </a:endParaRPr>
          </a:p>
        </p:txBody>
      </p:sp>
      <p:sp>
        <p:nvSpPr>
          <p:cNvPr id="3" name="Footer Placeholder 2"/>
          <p:cNvSpPr>
            <a:spLocks noGrp="1"/>
          </p:cNvSpPr>
          <p:nvPr>
            <p:ph type="ftr" sz="quarter" idx="11"/>
          </p:nvPr>
        </p:nvSpPr>
        <p:spPr/>
        <p:txBody>
          <a:bodyPr/>
          <a:lstStyle/>
          <a:p>
            <a:endParaRPr lang="en-US">
              <a:solidFill>
                <a:srgbClr val="EEECE1"/>
              </a:solidFill>
            </a:endParaRPr>
          </a:p>
        </p:txBody>
      </p:sp>
      <p:sp>
        <p:nvSpPr>
          <p:cNvPr id="4" name="Slide Number Placeholder 3"/>
          <p:cNvSpPr>
            <a:spLocks noGrp="1"/>
          </p:cNvSpPr>
          <p:nvPr>
            <p:ph type="sldNum" sz="quarter" idx="12"/>
          </p:nvPr>
        </p:nvSpPr>
        <p:spPr/>
        <p:txBody>
          <a:bodyPr/>
          <a:lstStyle/>
          <a:p>
            <a:fld id="{95274A36-FBAA-4424-AE27-30988929BEF6}" type="slidenum">
              <a:rPr lang="en-US" smtClean="0"/>
              <a:pPr/>
              <a:t>‹#›</a:t>
            </a:fld>
            <a:endParaRPr lang="en-US"/>
          </a:p>
        </p:txBody>
      </p:sp>
    </p:spTree>
    <p:extLst>
      <p:ext uri="{BB962C8B-B14F-4D97-AF65-F5344CB8AC3E}">
        <p14:creationId xmlns:p14="http://schemas.microsoft.com/office/powerpoint/2010/main" val="3992032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802"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20F6F1-93C2-4B2E-9BA1-B5239DFCED73}" type="datetimeFigureOut">
              <a:rPr lang="en-US" smtClean="0">
                <a:solidFill>
                  <a:srgbClr val="EEECE1"/>
                </a:solidFill>
              </a:rPr>
              <a:pPr/>
              <a:t>10/21/2015</a:t>
            </a:fld>
            <a:endParaRPr lang="en-US">
              <a:solidFill>
                <a:srgbClr val="EEECE1"/>
              </a:solidFill>
            </a:endParaRPr>
          </a:p>
        </p:txBody>
      </p:sp>
      <p:sp>
        <p:nvSpPr>
          <p:cNvPr id="6" name="Footer Placeholder 5"/>
          <p:cNvSpPr>
            <a:spLocks noGrp="1"/>
          </p:cNvSpPr>
          <p:nvPr>
            <p:ph type="ftr" sz="quarter" idx="11"/>
          </p:nvPr>
        </p:nvSpPr>
        <p:spPr/>
        <p:txBody>
          <a:bodyPr/>
          <a:lstStyle/>
          <a:p>
            <a:endParaRPr lang="en-US">
              <a:solidFill>
                <a:srgbClr val="EEECE1"/>
              </a:solidFill>
            </a:endParaRPr>
          </a:p>
        </p:txBody>
      </p:sp>
      <p:sp>
        <p:nvSpPr>
          <p:cNvPr id="7" name="Slide Number Placeholder 6"/>
          <p:cNvSpPr>
            <a:spLocks noGrp="1"/>
          </p:cNvSpPr>
          <p:nvPr>
            <p:ph type="sldNum" sz="quarter" idx="12"/>
          </p:nvPr>
        </p:nvSpPr>
        <p:spPr/>
        <p:txBody>
          <a:bodyPr/>
          <a:lstStyle/>
          <a:p>
            <a:fld id="{95274A36-FBAA-4424-AE27-30988929BEF6}"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7296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220F6F1-93C2-4B2E-9BA1-B5239DFCED73}" type="datetimeFigureOut">
              <a:rPr lang="en-US" smtClean="0">
                <a:solidFill>
                  <a:srgbClr val="EEECE1"/>
                </a:solidFill>
              </a:rPr>
              <a:pPr/>
              <a:t>10/21/2015</a:t>
            </a:fld>
            <a:endParaRPr lang="en-US">
              <a:solidFill>
                <a:srgbClr val="EEECE1"/>
              </a:solidFill>
            </a:endParaRPr>
          </a:p>
        </p:txBody>
      </p:sp>
      <p:sp>
        <p:nvSpPr>
          <p:cNvPr id="9" name="Slide Number Placeholder 8"/>
          <p:cNvSpPr>
            <a:spLocks noGrp="1"/>
          </p:cNvSpPr>
          <p:nvPr>
            <p:ph type="sldNum" sz="quarter" idx="11"/>
          </p:nvPr>
        </p:nvSpPr>
        <p:spPr/>
        <p:txBody>
          <a:bodyPr/>
          <a:lstStyle/>
          <a:p>
            <a:fld id="{95274A36-FBAA-4424-AE27-30988929BEF6}"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EEECE1"/>
              </a:solidFill>
            </a:endParaRPr>
          </a:p>
        </p:txBody>
      </p:sp>
    </p:spTree>
    <p:extLst>
      <p:ext uri="{BB962C8B-B14F-4D97-AF65-F5344CB8AC3E}">
        <p14:creationId xmlns:p14="http://schemas.microsoft.com/office/powerpoint/2010/main" val="1652839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5274A36-FBAA-4424-AE27-30988929BEF6}" type="slidenum">
              <a:rPr lang="en-US" smtClean="0"/>
              <a:pPr/>
              <a:t>‹#›</a:t>
            </a:fld>
            <a:endParaRPr lang="en-US"/>
          </a:p>
        </p:txBody>
      </p:sp>
      <p:sp>
        <p:nvSpPr>
          <p:cNvPr id="5" name="Footer Placeholder 4"/>
          <p:cNvSpPr>
            <a:spLocks noGrp="1"/>
          </p:cNvSpPr>
          <p:nvPr>
            <p:ph type="ftr" sz="quarter" idx="3"/>
          </p:nvPr>
        </p:nvSpPr>
        <p:spPr>
          <a:xfrm rot="16200000">
            <a:off x="7586913"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EEECE1"/>
              </a:solidFill>
            </a:endParaRPr>
          </a:p>
        </p:txBody>
      </p:sp>
      <p:sp>
        <p:nvSpPr>
          <p:cNvPr id="4" name="Date Placeholder 3"/>
          <p:cNvSpPr>
            <a:spLocks noGrp="1"/>
          </p:cNvSpPr>
          <p:nvPr>
            <p:ph type="dt" sz="half" idx="2"/>
          </p:nvPr>
        </p:nvSpPr>
        <p:spPr>
          <a:xfrm rot="16200000">
            <a:off x="7551354"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220F6F1-93C2-4B2E-9BA1-B5239DFCED73}" type="datetimeFigureOut">
              <a:rPr lang="en-US" smtClean="0">
                <a:solidFill>
                  <a:srgbClr val="EEECE1"/>
                </a:solidFill>
              </a:rPr>
              <a:pPr/>
              <a:t>10/21/2015</a:t>
            </a:fld>
            <a:endParaRPr lang="en-US">
              <a:solidFill>
                <a:srgbClr val="EEECE1"/>
              </a:solidFill>
            </a:endParaRPr>
          </a:p>
        </p:txBody>
      </p:sp>
    </p:spTree>
    <p:extLst>
      <p:ext uri="{BB962C8B-B14F-4D97-AF65-F5344CB8AC3E}">
        <p14:creationId xmlns:p14="http://schemas.microsoft.com/office/powerpoint/2010/main" val="14269164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Entrepreneurship &amp; The Strategic Management of Place</a:t>
            </a:r>
            <a:endParaRPr lang="en-US" sz="5400" dirty="0"/>
          </a:p>
        </p:txBody>
      </p:sp>
      <p:sp>
        <p:nvSpPr>
          <p:cNvPr id="3" name="Subtitle 2"/>
          <p:cNvSpPr>
            <a:spLocks noGrp="1"/>
          </p:cNvSpPr>
          <p:nvPr>
            <p:ph type="subTitle" idx="1"/>
          </p:nvPr>
        </p:nvSpPr>
        <p:spPr/>
        <p:txBody>
          <a:bodyPr>
            <a:normAutofit/>
          </a:bodyPr>
          <a:lstStyle/>
          <a:p>
            <a:r>
              <a:rPr lang="en-US" sz="2800" dirty="0" smtClean="0"/>
              <a:t>David </a:t>
            </a:r>
            <a:r>
              <a:rPr lang="en-US" sz="2800" dirty="0" err="1" smtClean="0"/>
              <a:t>Audretsch</a:t>
            </a:r>
            <a:endParaRPr lang="en-US" sz="2800" dirty="0"/>
          </a:p>
        </p:txBody>
      </p:sp>
    </p:spTree>
    <p:extLst>
      <p:ext uri="{BB962C8B-B14F-4D97-AF65-F5344CB8AC3E}">
        <p14:creationId xmlns:p14="http://schemas.microsoft.com/office/powerpoint/2010/main" val="5683585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8814"/>
          </a:xfrm>
        </p:spPr>
        <p:txBody>
          <a:bodyPr>
            <a:normAutofit fontScale="90000"/>
          </a:bodyPr>
          <a:lstStyle/>
          <a:p>
            <a:r>
              <a:rPr lang="en-US" dirty="0" smtClean="0"/>
              <a:t>British Coal Fields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06709351"/>
              </p:ext>
            </p:extLst>
          </p:nvPr>
        </p:nvGraphicFramePr>
        <p:xfrm>
          <a:off x="357186" y="5715000"/>
          <a:ext cx="7872414" cy="845155"/>
        </p:xfrm>
        <a:graphic>
          <a:graphicData uri="http://schemas.openxmlformats.org/drawingml/2006/table">
            <a:tbl>
              <a:tblPr firstRow="1" firstCol="1" bandRow="1">
                <a:tableStyleId>{5C22544A-7EE6-4342-B048-85BDC9FD1C3A}</a:tableStyleId>
              </a:tblPr>
              <a:tblGrid>
                <a:gridCol w="1852614"/>
                <a:gridCol w="2209800"/>
                <a:gridCol w="2133600"/>
                <a:gridCol w="1676400"/>
              </a:tblGrid>
              <a:tr h="30986">
                <a:tc>
                  <a:txBody>
                    <a:bodyPr/>
                    <a:lstStyle/>
                    <a:p>
                      <a:pPr marL="0" marR="0">
                        <a:spcBef>
                          <a:spcPts val="0"/>
                        </a:spcBef>
                        <a:spcAft>
                          <a:spcPts val="0"/>
                        </a:spcAft>
                      </a:pPr>
                      <a:endParaRPr lang="de-DE" sz="1100" dirty="0">
                        <a:effectLst/>
                        <a:latin typeface="Times New Roman"/>
                        <a:ea typeface="Calibri"/>
                      </a:endParaRPr>
                    </a:p>
                  </a:txBody>
                  <a:tcPr marL="58589" marR="58589" marT="0" marB="0"/>
                </a:tc>
                <a:tc>
                  <a:txBody>
                    <a:bodyPr/>
                    <a:lstStyle/>
                    <a:p>
                      <a:pPr marL="0" marR="0">
                        <a:spcBef>
                          <a:spcPts val="0"/>
                        </a:spcBef>
                        <a:spcAft>
                          <a:spcPts val="0"/>
                        </a:spcAft>
                      </a:pPr>
                      <a:endParaRPr lang="de-DE" sz="1100">
                        <a:effectLst/>
                        <a:latin typeface="Times New Roman"/>
                        <a:ea typeface="Calibri"/>
                      </a:endParaRPr>
                    </a:p>
                  </a:txBody>
                  <a:tcPr marL="58589" marR="58589" marT="0" marB="0"/>
                </a:tc>
                <a:tc>
                  <a:txBody>
                    <a:bodyPr/>
                    <a:lstStyle/>
                    <a:p>
                      <a:pPr marL="0" marR="0">
                        <a:spcBef>
                          <a:spcPts val="0"/>
                        </a:spcBef>
                        <a:spcAft>
                          <a:spcPts val="0"/>
                        </a:spcAft>
                      </a:pPr>
                      <a:endParaRPr lang="de-DE" sz="1100">
                        <a:effectLst/>
                        <a:latin typeface="Times New Roman"/>
                        <a:ea typeface="Calibri"/>
                      </a:endParaRPr>
                    </a:p>
                  </a:txBody>
                  <a:tcPr marL="58589" marR="58589" marT="0" marB="0"/>
                </a:tc>
                <a:tc>
                  <a:txBody>
                    <a:bodyPr/>
                    <a:lstStyle/>
                    <a:p>
                      <a:pPr marL="0" marR="0">
                        <a:spcBef>
                          <a:spcPts val="0"/>
                        </a:spcBef>
                        <a:spcAft>
                          <a:spcPts val="0"/>
                        </a:spcAft>
                      </a:pPr>
                      <a:endParaRPr lang="de-DE" sz="1100">
                        <a:effectLst/>
                        <a:latin typeface="Times New Roman"/>
                        <a:ea typeface="Calibri"/>
                      </a:endParaRPr>
                    </a:p>
                  </a:txBody>
                  <a:tcPr marL="58589" marR="58589" marT="0" marB="0"/>
                </a:tc>
              </a:tr>
              <a:tr h="349190">
                <a:tc>
                  <a:txBody>
                    <a:bodyPr/>
                    <a:lstStyle/>
                    <a:p>
                      <a:pPr marL="0" marR="0">
                        <a:spcBef>
                          <a:spcPts val="0"/>
                        </a:spcBef>
                        <a:spcAft>
                          <a:spcPts val="0"/>
                        </a:spcAft>
                      </a:pPr>
                      <a:r>
                        <a:rPr lang="de-DE" sz="1100">
                          <a:effectLst/>
                        </a:rPr>
                        <a:t>1a. Coalfields around 1700</a:t>
                      </a:r>
                      <a:endParaRPr lang="en-US" sz="1100">
                        <a:effectLst/>
                        <a:latin typeface="Times New Roman"/>
                        <a:ea typeface="Calibri"/>
                      </a:endParaRPr>
                    </a:p>
                  </a:txBody>
                  <a:tcPr marL="58589" marR="58589" marT="0" marB="0"/>
                </a:tc>
                <a:tc>
                  <a:txBody>
                    <a:bodyPr/>
                    <a:lstStyle/>
                    <a:p>
                      <a:pPr marL="0" marR="0">
                        <a:spcBef>
                          <a:spcPts val="0"/>
                        </a:spcBef>
                        <a:spcAft>
                          <a:spcPts val="0"/>
                        </a:spcAft>
                      </a:pPr>
                      <a:r>
                        <a:rPr lang="en-US" sz="1100">
                          <a:effectLst/>
                        </a:rPr>
                        <a:t>1b. Minimum distance to nearest coalfield</a:t>
                      </a:r>
                      <a:endParaRPr lang="en-US" sz="1100">
                        <a:effectLst/>
                        <a:latin typeface="Times New Roman"/>
                        <a:ea typeface="Calibri"/>
                      </a:endParaRPr>
                    </a:p>
                  </a:txBody>
                  <a:tcPr marL="58589" marR="58589" marT="0" marB="0"/>
                </a:tc>
                <a:tc>
                  <a:txBody>
                    <a:bodyPr/>
                    <a:lstStyle/>
                    <a:p>
                      <a:pPr marL="0" marR="0">
                        <a:spcBef>
                          <a:spcPts val="0"/>
                        </a:spcBef>
                        <a:spcAft>
                          <a:spcPts val="0"/>
                        </a:spcAft>
                      </a:pPr>
                      <a:r>
                        <a:rPr lang="en-US" sz="1100">
                          <a:effectLst/>
                        </a:rPr>
                        <a:t>1c. Coal prices around 1840</a:t>
                      </a:r>
                      <a:endParaRPr lang="en-US" sz="1100">
                        <a:effectLst/>
                        <a:latin typeface="Times New Roman"/>
                        <a:ea typeface="Calibri"/>
                      </a:endParaRPr>
                    </a:p>
                  </a:txBody>
                  <a:tcPr marL="58589" marR="58589" marT="0" marB="0"/>
                </a:tc>
                <a:tc>
                  <a:txBody>
                    <a:bodyPr/>
                    <a:lstStyle/>
                    <a:p>
                      <a:pPr marL="0" marR="0">
                        <a:spcBef>
                          <a:spcPts val="0"/>
                        </a:spcBef>
                        <a:spcAft>
                          <a:spcPts val="0"/>
                        </a:spcAft>
                      </a:pPr>
                      <a:r>
                        <a:rPr lang="en-US" sz="1100" dirty="0">
                          <a:effectLst/>
                        </a:rPr>
                        <a:t>1d. Employment share in large-scale industries in 1891</a:t>
                      </a:r>
                      <a:endParaRPr lang="en-US" sz="1100" dirty="0">
                        <a:effectLst/>
                        <a:latin typeface="Times New Roman"/>
                        <a:ea typeface="Calibri"/>
                      </a:endParaRPr>
                    </a:p>
                  </a:txBody>
                  <a:tcPr marL="58589" marR="58589" marT="0" marB="0"/>
                </a:tc>
              </a:tr>
              <a:tr h="174595">
                <a:tc gridSpan="4">
                  <a:txBody>
                    <a:bodyPr/>
                    <a:lstStyle/>
                    <a:p>
                      <a:pPr marL="0" marR="0">
                        <a:spcBef>
                          <a:spcPts val="0"/>
                        </a:spcBef>
                        <a:spcAft>
                          <a:spcPts val="0"/>
                        </a:spcAft>
                      </a:pPr>
                      <a:r>
                        <a:rPr lang="en-US" sz="1100" dirty="0">
                          <a:effectLst/>
                        </a:rPr>
                        <a:t>Fig. 1. Coal and employment in large-scale industries</a:t>
                      </a:r>
                      <a:endParaRPr lang="en-US" sz="1100" dirty="0">
                        <a:effectLst/>
                        <a:latin typeface="Times New Roman"/>
                        <a:ea typeface="Calibri"/>
                      </a:endParaRPr>
                    </a:p>
                  </a:txBody>
                  <a:tcPr marL="58589" marR="58589" marT="0" marB="0"/>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pic>
        <p:nvPicPr>
          <p:cNvPr id="8196" name="Bild 5" descr="Coalfield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937794"/>
            <a:ext cx="1971675" cy="4421840"/>
          </a:xfrm>
          <a:prstGeom prst="rect">
            <a:avLst/>
          </a:prstGeom>
          <a:noFill/>
          <a:extLst>
            <a:ext uri="{909E8E84-426E-40DD-AFC4-6F175D3DCCD1}">
              <a14:hiddenFill xmlns:a14="http://schemas.microsoft.com/office/drawing/2010/main">
                <a:solidFill>
                  <a:srgbClr val="FFFFFF"/>
                </a:solidFill>
              </a14:hiddenFill>
            </a:ext>
          </a:extLst>
        </p:spPr>
      </p:pic>
      <p:pic>
        <p:nvPicPr>
          <p:cNvPr id="8195" name="Bild 6" descr="Distance Coalfield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14825" y="1022086"/>
            <a:ext cx="1981200" cy="4284569"/>
          </a:xfrm>
          <a:prstGeom prst="rect">
            <a:avLst/>
          </a:prstGeom>
          <a:noFill/>
          <a:extLst>
            <a:ext uri="{909E8E84-426E-40DD-AFC4-6F175D3DCCD1}">
              <a14:hiddenFill xmlns:a14="http://schemas.microsoft.com/office/drawing/2010/main">
                <a:solidFill>
                  <a:srgbClr val="FFFFFF"/>
                </a:solidFill>
              </a14:hiddenFill>
            </a:ext>
          </a:extLst>
        </p:spPr>
      </p:pic>
      <p:pic>
        <p:nvPicPr>
          <p:cNvPr id="8194" name="Bild 7" descr="Coalpric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62200" y="1006399"/>
            <a:ext cx="1952625" cy="4315945"/>
          </a:xfrm>
          <a:prstGeom prst="rect">
            <a:avLst/>
          </a:prstGeom>
          <a:noFill/>
          <a:extLst>
            <a:ext uri="{909E8E84-426E-40DD-AFC4-6F175D3DCCD1}">
              <a14:hiddenFill xmlns:a14="http://schemas.microsoft.com/office/drawing/2010/main">
                <a:solidFill>
                  <a:srgbClr val="FFFFFF"/>
                </a:solidFill>
              </a14:hiddenFill>
            </a:ext>
          </a:extLst>
        </p:spPr>
      </p:pic>
      <p:pic>
        <p:nvPicPr>
          <p:cNvPr id="8193" name="Bild 8" descr="Largescal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96025" y="1041135"/>
            <a:ext cx="1933575" cy="4246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82279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Industry Structure (1891) &amp; Characteristics (1901)</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26169672"/>
              </p:ext>
            </p:extLst>
          </p:nvPr>
        </p:nvGraphicFramePr>
        <p:xfrm>
          <a:off x="381000" y="1676400"/>
          <a:ext cx="7848599" cy="4724395"/>
        </p:xfrm>
        <a:graphic>
          <a:graphicData uri="http://schemas.openxmlformats.org/drawingml/2006/table">
            <a:tbl>
              <a:tblPr firstRow="1" firstCol="1" bandRow="1">
                <a:tableStyleId>{5C22544A-7EE6-4342-B048-85BDC9FD1C3A}</a:tableStyleId>
              </a:tblPr>
              <a:tblGrid>
                <a:gridCol w="2515304"/>
                <a:gridCol w="2500446"/>
                <a:gridCol w="1521809"/>
                <a:gridCol w="1311040"/>
              </a:tblGrid>
              <a:tr h="506187">
                <a:tc>
                  <a:txBody>
                    <a:bodyPr/>
                    <a:lstStyle/>
                    <a:p>
                      <a:pPr marL="0" marR="0">
                        <a:spcBef>
                          <a:spcPts val="0"/>
                        </a:spcBef>
                        <a:spcAft>
                          <a:spcPts val="0"/>
                        </a:spcAft>
                      </a:pPr>
                      <a:r>
                        <a:rPr lang="en-US" sz="1200" dirty="0">
                          <a:effectLst/>
                        </a:rPr>
                        <a:t>Industry</a:t>
                      </a:r>
                      <a:endParaRPr lang="en-US" sz="1200" dirty="0">
                        <a:effectLst/>
                        <a:latin typeface="Times New Roman"/>
                        <a:ea typeface="Calibri"/>
                      </a:endParaRPr>
                    </a:p>
                  </a:txBody>
                  <a:tcPr marL="44450" marR="44450" marT="0" marB="0" anchor="b"/>
                </a:tc>
                <a:tc>
                  <a:txBody>
                    <a:bodyPr/>
                    <a:lstStyle/>
                    <a:p>
                      <a:pPr marL="0" marR="0">
                        <a:spcBef>
                          <a:spcPts val="0"/>
                        </a:spcBef>
                        <a:spcAft>
                          <a:spcPts val="0"/>
                        </a:spcAft>
                      </a:pPr>
                      <a:r>
                        <a:rPr lang="en-US" sz="1200">
                          <a:effectLst/>
                        </a:rPr>
                        <a:t>Average Employment share in British regions</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en-US" sz="1200">
                          <a:effectLst/>
                        </a:rPr>
                        <a:t>Steam-use</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en-US" sz="1200">
                          <a:effectLst/>
                        </a:rPr>
                        <a:t>Average plant-size</a:t>
                      </a:r>
                      <a:endParaRPr lang="en-US" sz="1200">
                        <a:effectLst/>
                        <a:latin typeface="Times New Roman"/>
                        <a:ea typeface="Calibri"/>
                      </a:endParaRPr>
                    </a:p>
                  </a:txBody>
                  <a:tcPr marL="44450" marR="44450" marT="0" marB="0" anchor="b"/>
                </a:tc>
              </a:tr>
              <a:tr h="263638">
                <a:tc>
                  <a:txBody>
                    <a:bodyPr/>
                    <a:lstStyle/>
                    <a:p>
                      <a:pPr marL="0" marR="0">
                        <a:spcBef>
                          <a:spcPts val="0"/>
                        </a:spcBef>
                        <a:spcAft>
                          <a:spcPts val="0"/>
                        </a:spcAft>
                      </a:pPr>
                      <a:r>
                        <a:rPr lang="de-DE" sz="1200">
                          <a:effectLst/>
                        </a:rPr>
                        <a:t>Coal mining</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5.1</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n.a.</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n.a.</a:t>
                      </a:r>
                      <a:endParaRPr lang="en-US" sz="1200">
                        <a:effectLst/>
                        <a:latin typeface="Times New Roman"/>
                        <a:ea typeface="Calibri"/>
                      </a:endParaRPr>
                    </a:p>
                  </a:txBody>
                  <a:tcPr marL="44450" marR="44450" marT="0" marB="0" anchor="b"/>
                </a:tc>
              </a:tr>
              <a:tr h="263638">
                <a:tc>
                  <a:txBody>
                    <a:bodyPr/>
                    <a:lstStyle/>
                    <a:p>
                      <a:pPr marL="0" marR="0">
                        <a:spcBef>
                          <a:spcPts val="0"/>
                        </a:spcBef>
                        <a:spcAft>
                          <a:spcPts val="0"/>
                        </a:spcAft>
                      </a:pPr>
                      <a:r>
                        <a:rPr lang="de-DE" sz="1200">
                          <a:effectLst/>
                        </a:rPr>
                        <a:t>Food, drink &amp; tobacco</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5.8</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0.94</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15.0</a:t>
                      </a:r>
                      <a:endParaRPr lang="en-US" sz="1200">
                        <a:effectLst/>
                        <a:latin typeface="Times New Roman"/>
                        <a:ea typeface="Calibri"/>
                      </a:endParaRPr>
                    </a:p>
                  </a:txBody>
                  <a:tcPr marL="44450" marR="44450" marT="0" marB="0" anchor="b"/>
                </a:tc>
              </a:tr>
              <a:tr h="263638">
                <a:tc>
                  <a:txBody>
                    <a:bodyPr/>
                    <a:lstStyle/>
                    <a:p>
                      <a:pPr marL="0" marR="0">
                        <a:spcBef>
                          <a:spcPts val="0"/>
                        </a:spcBef>
                        <a:spcAft>
                          <a:spcPts val="0"/>
                        </a:spcAft>
                      </a:pPr>
                      <a:r>
                        <a:rPr lang="de-DE" sz="1200">
                          <a:effectLst/>
                        </a:rPr>
                        <a:t>Chemicals</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0.7</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2.44</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35.9</a:t>
                      </a:r>
                      <a:endParaRPr lang="en-US" sz="1200">
                        <a:effectLst/>
                        <a:latin typeface="Times New Roman"/>
                        <a:ea typeface="Calibri"/>
                      </a:endParaRPr>
                    </a:p>
                  </a:txBody>
                  <a:tcPr marL="44450" marR="44450" marT="0" marB="0" anchor="b"/>
                </a:tc>
              </a:tr>
              <a:tr h="263638">
                <a:tc>
                  <a:txBody>
                    <a:bodyPr/>
                    <a:lstStyle/>
                    <a:p>
                      <a:pPr marL="0" marR="0">
                        <a:spcBef>
                          <a:spcPts val="0"/>
                        </a:spcBef>
                        <a:spcAft>
                          <a:spcPts val="0"/>
                        </a:spcAft>
                      </a:pPr>
                      <a:r>
                        <a:rPr lang="de-DE" sz="1200">
                          <a:effectLst/>
                        </a:rPr>
                        <a:t>Metal manufacturers</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3.8</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7.10</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67.6</a:t>
                      </a:r>
                      <a:endParaRPr lang="en-US" sz="1200">
                        <a:effectLst/>
                        <a:latin typeface="Times New Roman"/>
                        <a:ea typeface="Calibri"/>
                      </a:endParaRPr>
                    </a:p>
                  </a:txBody>
                  <a:tcPr marL="44450" marR="44450" marT="0" marB="0" anchor="b"/>
                </a:tc>
              </a:tr>
              <a:tr h="263638">
                <a:tc>
                  <a:txBody>
                    <a:bodyPr/>
                    <a:lstStyle/>
                    <a:p>
                      <a:pPr marL="0" marR="0">
                        <a:spcBef>
                          <a:spcPts val="0"/>
                        </a:spcBef>
                        <a:spcAft>
                          <a:spcPts val="0"/>
                        </a:spcAft>
                      </a:pPr>
                      <a:r>
                        <a:rPr lang="de-DE" sz="1200">
                          <a:effectLst/>
                        </a:rPr>
                        <a:t>Mechanical engineering</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2.4</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2.5</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50.3</a:t>
                      </a:r>
                      <a:endParaRPr lang="en-US" sz="1200">
                        <a:effectLst/>
                        <a:latin typeface="Times New Roman"/>
                        <a:ea typeface="Calibri"/>
                      </a:endParaRPr>
                    </a:p>
                  </a:txBody>
                  <a:tcPr marL="44450" marR="44450" marT="0" marB="0" anchor="b"/>
                </a:tc>
              </a:tr>
              <a:tr h="263638">
                <a:tc>
                  <a:txBody>
                    <a:bodyPr/>
                    <a:lstStyle/>
                    <a:p>
                      <a:pPr marL="0" marR="0">
                        <a:spcBef>
                          <a:spcPts val="0"/>
                        </a:spcBef>
                        <a:spcAft>
                          <a:spcPts val="0"/>
                        </a:spcAft>
                      </a:pPr>
                      <a:r>
                        <a:rPr lang="de-DE" sz="1200">
                          <a:effectLst/>
                        </a:rPr>
                        <a:t>Instrument engineering</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0.2</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2.5</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23.0</a:t>
                      </a:r>
                      <a:endParaRPr lang="en-US" sz="1200">
                        <a:effectLst/>
                        <a:latin typeface="Times New Roman"/>
                        <a:ea typeface="Calibri"/>
                      </a:endParaRPr>
                    </a:p>
                  </a:txBody>
                  <a:tcPr marL="44450" marR="44450" marT="0" marB="0" anchor="b"/>
                </a:tc>
              </a:tr>
              <a:tr h="263638">
                <a:tc>
                  <a:txBody>
                    <a:bodyPr/>
                    <a:lstStyle/>
                    <a:p>
                      <a:pPr marL="0" marR="0">
                        <a:spcBef>
                          <a:spcPts val="0"/>
                        </a:spcBef>
                        <a:spcAft>
                          <a:spcPts val="0"/>
                        </a:spcAft>
                      </a:pPr>
                      <a:r>
                        <a:rPr lang="de-DE" sz="1200">
                          <a:effectLst/>
                        </a:rPr>
                        <a:t>Electrical engineering</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0.1</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2.5</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64.8</a:t>
                      </a:r>
                      <a:endParaRPr lang="en-US" sz="1200">
                        <a:effectLst/>
                        <a:latin typeface="Times New Roman"/>
                        <a:ea typeface="Calibri"/>
                      </a:endParaRPr>
                    </a:p>
                  </a:txBody>
                  <a:tcPr marL="44450" marR="44450" marT="0" marB="0" anchor="b"/>
                </a:tc>
              </a:tr>
              <a:tr h="263638">
                <a:tc>
                  <a:txBody>
                    <a:bodyPr/>
                    <a:lstStyle/>
                    <a:p>
                      <a:pPr marL="0" marR="0">
                        <a:spcBef>
                          <a:spcPts val="0"/>
                        </a:spcBef>
                        <a:spcAft>
                          <a:spcPts val="0"/>
                        </a:spcAft>
                      </a:pPr>
                      <a:r>
                        <a:rPr lang="de-DE" sz="1200">
                          <a:effectLst/>
                        </a:rPr>
                        <a:t>Shipbuilding</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1.0</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1.96</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164.4</a:t>
                      </a:r>
                      <a:endParaRPr lang="en-US" sz="1200">
                        <a:effectLst/>
                        <a:latin typeface="Times New Roman"/>
                        <a:ea typeface="Calibri"/>
                      </a:endParaRPr>
                    </a:p>
                  </a:txBody>
                  <a:tcPr marL="44450" marR="44450" marT="0" marB="0" anchor="b"/>
                </a:tc>
              </a:tr>
              <a:tr h="263638">
                <a:tc>
                  <a:txBody>
                    <a:bodyPr/>
                    <a:lstStyle/>
                    <a:p>
                      <a:pPr marL="0" marR="0">
                        <a:spcBef>
                          <a:spcPts val="0"/>
                        </a:spcBef>
                        <a:spcAft>
                          <a:spcPts val="0"/>
                        </a:spcAft>
                      </a:pPr>
                      <a:r>
                        <a:rPr lang="de-DE" sz="1200">
                          <a:effectLst/>
                        </a:rPr>
                        <a:t>Vehicles</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0.6</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1.51</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62.4</a:t>
                      </a:r>
                      <a:endParaRPr lang="en-US" sz="1200">
                        <a:effectLst/>
                        <a:latin typeface="Times New Roman"/>
                        <a:ea typeface="Calibri"/>
                      </a:endParaRPr>
                    </a:p>
                  </a:txBody>
                  <a:tcPr marL="44450" marR="44450" marT="0" marB="0" anchor="b"/>
                </a:tc>
              </a:tr>
              <a:tr h="263638">
                <a:tc>
                  <a:txBody>
                    <a:bodyPr/>
                    <a:lstStyle/>
                    <a:p>
                      <a:pPr marL="0" marR="0">
                        <a:spcBef>
                          <a:spcPts val="0"/>
                        </a:spcBef>
                        <a:spcAft>
                          <a:spcPts val="0"/>
                        </a:spcAft>
                      </a:pPr>
                      <a:r>
                        <a:rPr lang="de-DE" sz="1200">
                          <a:effectLst/>
                        </a:rPr>
                        <a:t>Metal goods</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0.9</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1.57</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32.6</a:t>
                      </a:r>
                      <a:endParaRPr lang="en-US" sz="1200">
                        <a:effectLst/>
                        <a:latin typeface="Times New Roman"/>
                        <a:ea typeface="Calibri"/>
                      </a:endParaRPr>
                    </a:p>
                  </a:txBody>
                  <a:tcPr marL="44450" marR="44450" marT="0" marB="0" anchor="b"/>
                </a:tc>
              </a:tr>
              <a:tr h="263638">
                <a:tc>
                  <a:txBody>
                    <a:bodyPr/>
                    <a:lstStyle/>
                    <a:p>
                      <a:pPr marL="0" marR="0">
                        <a:spcBef>
                          <a:spcPts val="0"/>
                        </a:spcBef>
                        <a:spcAft>
                          <a:spcPts val="0"/>
                        </a:spcAft>
                      </a:pPr>
                      <a:r>
                        <a:rPr lang="de-DE" sz="1200">
                          <a:effectLst/>
                        </a:rPr>
                        <a:t>Textiles</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6.4</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5.74</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155.3</a:t>
                      </a:r>
                      <a:endParaRPr lang="en-US" sz="1200">
                        <a:effectLst/>
                        <a:latin typeface="Times New Roman"/>
                        <a:ea typeface="Calibri"/>
                      </a:endParaRPr>
                    </a:p>
                  </a:txBody>
                  <a:tcPr marL="44450" marR="44450" marT="0" marB="0" anchor="b"/>
                </a:tc>
              </a:tr>
              <a:tr h="263638">
                <a:tc>
                  <a:txBody>
                    <a:bodyPr/>
                    <a:lstStyle/>
                    <a:p>
                      <a:pPr marL="0" marR="0">
                        <a:spcBef>
                          <a:spcPts val="0"/>
                        </a:spcBef>
                        <a:spcAft>
                          <a:spcPts val="0"/>
                        </a:spcAft>
                      </a:pPr>
                      <a:r>
                        <a:rPr lang="de-DE" sz="1200">
                          <a:effectLst/>
                        </a:rPr>
                        <a:t>Leather</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0.5</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dirty="0">
                          <a:effectLst/>
                        </a:rPr>
                        <a:t>0.69</a:t>
                      </a:r>
                      <a:endParaRPr lang="en-US" sz="1200" dirty="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28.9</a:t>
                      </a:r>
                      <a:endParaRPr lang="en-US" sz="1200">
                        <a:effectLst/>
                        <a:latin typeface="Times New Roman"/>
                        <a:ea typeface="Calibri"/>
                      </a:endParaRPr>
                    </a:p>
                  </a:txBody>
                  <a:tcPr marL="44450" marR="44450" marT="0" marB="0" anchor="b"/>
                </a:tc>
              </a:tr>
              <a:tr h="263638">
                <a:tc>
                  <a:txBody>
                    <a:bodyPr/>
                    <a:lstStyle/>
                    <a:p>
                      <a:pPr marL="0" marR="0">
                        <a:spcBef>
                          <a:spcPts val="0"/>
                        </a:spcBef>
                        <a:spcAft>
                          <a:spcPts val="0"/>
                        </a:spcAft>
                      </a:pPr>
                      <a:r>
                        <a:rPr lang="de-DE" sz="1200">
                          <a:effectLst/>
                        </a:rPr>
                        <a:t>Clothing &amp; Footwear</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8.0</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0.45</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72.0</a:t>
                      </a:r>
                      <a:endParaRPr lang="en-US" sz="1200">
                        <a:effectLst/>
                        <a:latin typeface="Times New Roman"/>
                        <a:ea typeface="Calibri"/>
                      </a:endParaRPr>
                    </a:p>
                  </a:txBody>
                  <a:tcPr marL="44450" marR="44450" marT="0" marB="0" anchor="b"/>
                </a:tc>
              </a:tr>
              <a:tr h="263638">
                <a:tc>
                  <a:txBody>
                    <a:bodyPr/>
                    <a:lstStyle/>
                    <a:p>
                      <a:pPr marL="0" marR="0">
                        <a:spcBef>
                          <a:spcPts val="0"/>
                        </a:spcBef>
                        <a:spcAft>
                          <a:spcPts val="0"/>
                        </a:spcAft>
                      </a:pPr>
                      <a:r>
                        <a:rPr lang="de-DE" sz="1200">
                          <a:effectLst/>
                        </a:rPr>
                        <a:t>Bricks &amp; pottery</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1.2</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8.02</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39.7</a:t>
                      </a:r>
                      <a:endParaRPr lang="en-US" sz="1200">
                        <a:effectLst/>
                        <a:latin typeface="Times New Roman"/>
                        <a:ea typeface="Calibri"/>
                      </a:endParaRPr>
                    </a:p>
                  </a:txBody>
                  <a:tcPr marL="44450" marR="44450" marT="0" marB="0" anchor="b"/>
                </a:tc>
              </a:tr>
              <a:tr h="263638">
                <a:tc>
                  <a:txBody>
                    <a:bodyPr/>
                    <a:lstStyle/>
                    <a:p>
                      <a:pPr marL="0" marR="0">
                        <a:spcBef>
                          <a:spcPts val="0"/>
                        </a:spcBef>
                        <a:spcAft>
                          <a:spcPts val="0"/>
                        </a:spcAft>
                      </a:pPr>
                      <a:r>
                        <a:rPr lang="de-DE" sz="1200">
                          <a:effectLst/>
                        </a:rPr>
                        <a:t>Timber &amp; furniture</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1.6</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2.54</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22.8</a:t>
                      </a:r>
                      <a:endParaRPr lang="en-US" sz="1200">
                        <a:effectLst/>
                        <a:latin typeface="Times New Roman"/>
                        <a:ea typeface="Calibri"/>
                      </a:endParaRPr>
                    </a:p>
                  </a:txBody>
                  <a:tcPr marL="44450" marR="44450" marT="0" marB="0" anchor="b"/>
                </a:tc>
              </a:tr>
              <a:tr h="263638">
                <a:tc>
                  <a:txBody>
                    <a:bodyPr/>
                    <a:lstStyle/>
                    <a:p>
                      <a:pPr marL="0" marR="0">
                        <a:spcBef>
                          <a:spcPts val="0"/>
                        </a:spcBef>
                        <a:spcAft>
                          <a:spcPts val="0"/>
                        </a:spcAft>
                      </a:pPr>
                      <a:r>
                        <a:rPr lang="de-DE" sz="1200">
                          <a:effectLst/>
                        </a:rPr>
                        <a:t>Paper &amp; publishing</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1.4</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a:effectLst/>
                        </a:rPr>
                        <a:t>2.99</a:t>
                      </a:r>
                      <a:endParaRPr lang="en-US" sz="1200">
                        <a:effectLst/>
                        <a:latin typeface="Times New Roman"/>
                        <a:ea typeface="Calibri"/>
                      </a:endParaRPr>
                    </a:p>
                  </a:txBody>
                  <a:tcPr marL="44450" marR="44450" marT="0" marB="0" anchor="b"/>
                </a:tc>
                <a:tc>
                  <a:txBody>
                    <a:bodyPr/>
                    <a:lstStyle/>
                    <a:p>
                      <a:pPr marL="0" marR="0">
                        <a:spcBef>
                          <a:spcPts val="0"/>
                        </a:spcBef>
                        <a:spcAft>
                          <a:spcPts val="0"/>
                        </a:spcAft>
                      </a:pPr>
                      <a:r>
                        <a:rPr lang="de-DE" sz="1200" dirty="0">
                          <a:effectLst/>
                        </a:rPr>
                        <a:t>21.9</a:t>
                      </a:r>
                      <a:endParaRPr lang="en-US" sz="1200" dirty="0">
                        <a:effectLst/>
                        <a:latin typeface="Times New Roman"/>
                        <a:ea typeface="Calibri"/>
                      </a:endParaRPr>
                    </a:p>
                  </a:txBody>
                  <a:tcPr marL="44450" marR="44450" marT="0" marB="0" anchor="b"/>
                </a:tc>
              </a:tr>
            </a:tbl>
          </a:graphicData>
        </a:graphic>
      </p:graphicFrame>
    </p:spTree>
    <p:extLst>
      <p:ext uri="{BB962C8B-B14F-4D97-AF65-F5344CB8AC3E}">
        <p14:creationId xmlns:p14="http://schemas.microsoft.com/office/powerpoint/2010/main" val="16556121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Entrepreneurship Measures, 2011</a:t>
            </a:r>
            <a:endParaRPr lang="en-US" dirty="0"/>
          </a:p>
        </p:txBody>
      </p:sp>
      <p:pic>
        <p:nvPicPr>
          <p:cNvPr id="4" name="Bild 9" descr="Selfemployment2011"/>
          <p:cNvPicPr>
            <a:picLocks noGrp="1"/>
          </p:cNvPicPr>
          <p:nvPr>
            <p:ph idx="1"/>
          </p:nvPr>
        </p:nvPicPr>
        <p:blipFill>
          <a:blip r:embed="rId2" cstate="print"/>
          <a:stretch>
            <a:fillRect/>
          </a:stretch>
        </p:blipFill>
        <p:spPr bwMode="auto">
          <a:xfrm>
            <a:off x="2609215" y="1447800"/>
            <a:ext cx="2582124" cy="4495800"/>
          </a:xfrm>
          <a:prstGeom prst="rect">
            <a:avLst/>
          </a:prstGeom>
          <a:noFill/>
          <a:ln w="9525">
            <a:noFill/>
            <a:miter lim="800000"/>
            <a:headEnd/>
            <a:tailEnd/>
          </a:ln>
        </p:spPr>
      </p:pic>
      <p:pic>
        <p:nvPicPr>
          <p:cNvPr id="5" name="Bild 10" descr="Startuprate2011"/>
          <p:cNvPicPr/>
          <p:nvPr/>
        </p:nvPicPr>
        <p:blipFill>
          <a:blip r:embed="rId3" cstate="print"/>
          <a:srcRect/>
          <a:stretch>
            <a:fillRect/>
          </a:stretch>
        </p:blipFill>
        <p:spPr bwMode="auto">
          <a:xfrm>
            <a:off x="152400" y="1523999"/>
            <a:ext cx="2456815" cy="4504053"/>
          </a:xfrm>
          <a:prstGeom prst="rect">
            <a:avLst/>
          </a:prstGeom>
          <a:noFill/>
          <a:ln w="9525">
            <a:noFill/>
            <a:miter lim="800000"/>
            <a:headEnd/>
            <a:tailEnd/>
          </a:ln>
        </p:spPr>
      </p:pic>
      <p:pic>
        <p:nvPicPr>
          <p:cNvPr id="6" name="Bild 11" descr="ECulture"/>
          <p:cNvPicPr/>
          <p:nvPr/>
        </p:nvPicPr>
        <p:blipFill>
          <a:blip r:embed="rId4" cstate="print"/>
          <a:srcRect/>
          <a:stretch>
            <a:fillRect/>
          </a:stretch>
        </p:blipFill>
        <p:spPr bwMode="auto">
          <a:xfrm>
            <a:off x="5280764" y="1676400"/>
            <a:ext cx="2456815" cy="4351653"/>
          </a:xfrm>
          <a:prstGeom prst="rect">
            <a:avLst/>
          </a:prstGeom>
          <a:noFill/>
          <a:ln w="9525">
            <a:noFill/>
            <a:miter lim="800000"/>
            <a:headEnd/>
            <a:tailEnd/>
          </a:ln>
        </p:spPr>
      </p:pic>
      <p:graphicFrame>
        <p:nvGraphicFramePr>
          <p:cNvPr id="8" name="Table 7"/>
          <p:cNvGraphicFramePr>
            <a:graphicFrameLocks noGrp="1"/>
          </p:cNvGraphicFramePr>
          <p:nvPr>
            <p:extLst>
              <p:ext uri="{D42A27DB-BD31-4B8C-83A1-F6EECF244321}">
                <p14:modId xmlns:p14="http://schemas.microsoft.com/office/powerpoint/2010/main" val="662469127"/>
              </p:ext>
            </p:extLst>
          </p:nvPr>
        </p:nvGraphicFramePr>
        <p:xfrm>
          <a:off x="685800" y="7283820"/>
          <a:ext cx="7991475" cy="365760"/>
        </p:xfrm>
        <a:graphic>
          <a:graphicData uri="http://schemas.openxmlformats.org/drawingml/2006/table">
            <a:tbl>
              <a:tblPr firstRow="1" firstCol="1" bandRow="1">
                <a:tableStyleId>{5C22544A-7EE6-4342-B048-85BDC9FD1C3A}</a:tableStyleId>
              </a:tblPr>
              <a:tblGrid>
                <a:gridCol w="2679704"/>
                <a:gridCol w="2611107"/>
                <a:gridCol w="2700664"/>
              </a:tblGrid>
              <a:tr h="0">
                <a:tc>
                  <a:txBody>
                    <a:bodyPr/>
                    <a:lstStyle/>
                    <a:p>
                      <a:pPr marL="0" marR="0">
                        <a:spcBef>
                          <a:spcPts val="0"/>
                        </a:spcBef>
                        <a:spcAft>
                          <a:spcPts val="0"/>
                        </a:spcAft>
                      </a:pPr>
                      <a:endParaRPr lang="en-US" sz="1200" dirty="0">
                        <a:effectLst/>
                        <a:latin typeface="Times New Roman"/>
                        <a:ea typeface="Calibri"/>
                      </a:endParaRPr>
                    </a:p>
                  </a:txBody>
                  <a:tcPr marL="68580" marR="68580" marT="0" marB="0"/>
                </a:tc>
                <a:tc>
                  <a:txBody>
                    <a:bodyPr/>
                    <a:lstStyle/>
                    <a:p>
                      <a:pPr marL="0" marR="0">
                        <a:spcBef>
                          <a:spcPts val="0"/>
                        </a:spcBef>
                        <a:spcAft>
                          <a:spcPts val="0"/>
                        </a:spcAft>
                      </a:pPr>
                      <a:endParaRPr lang="en-US" sz="1200" dirty="0">
                        <a:effectLst/>
                        <a:latin typeface="Times New Roman"/>
                        <a:ea typeface="Calibri"/>
                      </a:endParaRPr>
                    </a:p>
                  </a:txBody>
                  <a:tcPr marL="68580" marR="68580" marT="0" marB="0"/>
                </a:tc>
                <a:tc>
                  <a:txBody>
                    <a:bodyPr/>
                    <a:lstStyle/>
                    <a:p>
                      <a:pPr marL="0" marR="0">
                        <a:spcBef>
                          <a:spcPts val="0"/>
                        </a:spcBef>
                        <a:spcAft>
                          <a:spcPts val="0"/>
                        </a:spcAft>
                      </a:pPr>
                      <a:endParaRPr lang="en-US" sz="1200" dirty="0">
                        <a:effectLst/>
                        <a:latin typeface="Times New Roman"/>
                        <a:ea typeface="Calibri"/>
                      </a:endParaRPr>
                    </a:p>
                  </a:txBody>
                  <a:tcPr marL="68580" marR="68580" marT="0" marB="0"/>
                </a:tc>
              </a:tr>
              <a:tr h="36460">
                <a:tc gridSpan="3">
                  <a:txBody>
                    <a:bodyPr/>
                    <a:lstStyle/>
                    <a:p>
                      <a:pPr marL="0" marR="0">
                        <a:spcBef>
                          <a:spcPts val="0"/>
                        </a:spcBef>
                        <a:spcAft>
                          <a:spcPts val="0"/>
                        </a:spcAft>
                      </a:pPr>
                      <a:endParaRPr lang="en-US" sz="1200" dirty="0">
                        <a:effectLst/>
                        <a:latin typeface="Times New Roman"/>
                        <a:ea typeface="Calibri"/>
                      </a:endParaRPr>
                    </a:p>
                  </a:txBody>
                  <a:tcPr marL="68580" marR="68580" marT="0" marB="0"/>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4012048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l"/>
            <a:r>
              <a:rPr lang="en-US" dirty="0"/>
              <a:t/>
            </a:r>
            <a:br>
              <a:rPr lang="en-US" dirty="0"/>
            </a:br>
            <a:r>
              <a:rPr lang="en-US" sz="4000" b="1" dirty="0" smtClean="0"/>
              <a:t>Instrumental variable </a:t>
            </a:r>
            <a:r>
              <a:rPr lang="en-US" sz="3600" b="1" dirty="0" smtClean="0"/>
              <a:t>regressions</a:t>
            </a:r>
            <a:r>
              <a:rPr lang="en-US" dirty="0"/>
              <a:t>	</a:t>
            </a:r>
            <a:br>
              <a:rPr lang="en-US" dirty="0"/>
            </a:b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29745906"/>
              </p:ext>
            </p:extLst>
          </p:nvPr>
        </p:nvGraphicFramePr>
        <p:xfrm>
          <a:off x="152400" y="990600"/>
          <a:ext cx="8229599" cy="5746966"/>
        </p:xfrm>
        <a:graphic>
          <a:graphicData uri="http://schemas.openxmlformats.org/drawingml/2006/table">
            <a:tbl>
              <a:tblPr firstRow="1" firstCol="1" bandRow="1">
                <a:tableStyleId>{5C22544A-7EE6-4342-B048-85BDC9FD1C3A}</a:tableStyleId>
              </a:tblPr>
              <a:tblGrid>
                <a:gridCol w="1984325"/>
                <a:gridCol w="1358264"/>
                <a:gridCol w="1352275"/>
                <a:gridCol w="1179893"/>
                <a:gridCol w="1022627"/>
                <a:gridCol w="1332215"/>
              </a:tblGrid>
              <a:tr h="410568">
                <a:tc>
                  <a:txBody>
                    <a:bodyPr/>
                    <a:lstStyle/>
                    <a:p>
                      <a:pPr marL="0" marR="0">
                        <a:lnSpc>
                          <a:spcPct val="200000"/>
                        </a:lnSpc>
                        <a:spcBef>
                          <a:spcPts val="0"/>
                        </a:spcBef>
                        <a:spcAft>
                          <a:spcPts val="0"/>
                        </a:spcAft>
                      </a:pPr>
                      <a:r>
                        <a:rPr lang="en-US" sz="1200" dirty="0">
                          <a:effectLst/>
                        </a:rPr>
                        <a:t> </a:t>
                      </a:r>
                      <a:endParaRPr lang="en-US" sz="1600" dirty="0">
                        <a:effectLst/>
                        <a:latin typeface="Times New Roman"/>
                        <a:ea typeface="Calibri"/>
                      </a:endParaRPr>
                    </a:p>
                  </a:txBody>
                  <a:tcPr marL="56575" marR="56575" marT="0" marB="0"/>
                </a:tc>
                <a:tc gridSpan="2">
                  <a:txBody>
                    <a:bodyPr/>
                    <a:lstStyle/>
                    <a:p>
                      <a:pPr marL="0" marR="0" algn="ctr">
                        <a:spcBef>
                          <a:spcPts val="0"/>
                        </a:spcBef>
                        <a:spcAft>
                          <a:spcPts val="0"/>
                        </a:spcAft>
                      </a:pPr>
                      <a:r>
                        <a:rPr lang="de-DE" sz="1400" dirty="0">
                          <a:effectLst/>
                        </a:rPr>
                        <a:t>first-stage</a:t>
                      </a:r>
                      <a:endParaRPr lang="en-US" sz="1800" dirty="0">
                        <a:effectLst/>
                        <a:latin typeface="Times New Roman"/>
                        <a:ea typeface="Calibri"/>
                      </a:endParaRPr>
                    </a:p>
                  </a:txBody>
                  <a:tcPr marL="56575" marR="56575" marT="0" marB="0"/>
                </a:tc>
                <a:tc hMerge="1">
                  <a:txBody>
                    <a:bodyPr/>
                    <a:lstStyle/>
                    <a:p>
                      <a:endParaRPr lang="en-US"/>
                    </a:p>
                  </a:txBody>
                  <a:tcPr/>
                </a:tc>
                <a:tc gridSpan="3">
                  <a:txBody>
                    <a:bodyPr/>
                    <a:lstStyle/>
                    <a:p>
                      <a:pPr marL="0" marR="0" algn="ctr">
                        <a:spcBef>
                          <a:spcPts val="0"/>
                        </a:spcBef>
                        <a:spcAft>
                          <a:spcPts val="0"/>
                        </a:spcAft>
                      </a:pPr>
                      <a:r>
                        <a:rPr lang="de-DE" sz="1400" dirty="0">
                          <a:effectLst/>
                        </a:rPr>
                        <a:t>second-stage</a:t>
                      </a:r>
                      <a:endParaRPr lang="en-US" sz="1800" dirty="0">
                        <a:effectLst/>
                        <a:latin typeface="Times New Roman"/>
                        <a:ea typeface="Calibri"/>
                      </a:endParaRPr>
                    </a:p>
                  </a:txBody>
                  <a:tcPr marL="56575" marR="56575" marT="0" marB="0"/>
                </a:tc>
                <a:tc hMerge="1">
                  <a:txBody>
                    <a:bodyPr/>
                    <a:lstStyle/>
                    <a:p>
                      <a:endParaRPr lang="en-US"/>
                    </a:p>
                  </a:txBody>
                  <a:tcPr/>
                </a:tc>
                <a:tc hMerge="1">
                  <a:txBody>
                    <a:bodyPr/>
                    <a:lstStyle/>
                    <a:p>
                      <a:endParaRPr lang="en-US"/>
                    </a:p>
                  </a:txBody>
                  <a:tcPr/>
                </a:tc>
              </a:tr>
              <a:tr h="295606">
                <a:tc>
                  <a:txBody>
                    <a:bodyPr/>
                    <a:lstStyle/>
                    <a:p>
                      <a:pPr marL="0" marR="0">
                        <a:spcBef>
                          <a:spcPts val="0"/>
                        </a:spcBef>
                        <a:spcAft>
                          <a:spcPts val="0"/>
                        </a:spcAft>
                      </a:pPr>
                      <a:r>
                        <a:rPr lang="de-DE" sz="1200">
                          <a:effectLst/>
                        </a:rPr>
                        <a:t> </a:t>
                      </a:r>
                      <a:endParaRPr lang="en-US" sz="160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1</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600" dirty="0">
                          <a:effectLst/>
                        </a:rPr>
                        <a:t>2</a:t>
                      </a:r>
                      <a:endParaRPr lang="en-US" sz="20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3</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4</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a:effectLst/>
                        </a:rPr>
                        <a:t>5</a:t>
                      </a:r>
                      <a:endParaRPr lang="en-US" sz="1800">
                        <a:effectLst/>
                        <a:latin typeface="Times New Roman"/>
                        <a:ea typeface="Calibri"/>
                      </a:endParaRPr>
                    </a:p>
                  </a:txBody>
                  <a:tcPr marL="56575" marR="56575" marT="0" marB="0" anchor="b"/>
                </a:tc>
              </a:tr>
              <a:tr h="794135">
                <a:tc>
                  <a:txBody>
                    <a:bodyPr/>
                    <a:lstStyle/>
                    <a:p>
                      <a:pPr marL="0" marR="0">
                        <a:spcBef>
                          <a:spcPts val="0"/>
                        </a:spcBef>
                        <a:spcAft>
                          <a:spcPts val="0"/>
                        </a:spcAft>
                      </a:pPr>
                      <a:r>
                        <a:rPr lang="de-DE" sz="1200" dirty="0">
                          <a:effectLst/>
                        </a:rPr>
                        <a:t> </a:t>
                      </a:r>
                      <a:endParaRPr lang="en-US" sz="1600" dirty="0">
                        <a:effectLst/>
                        <a:latin typeface="Times New Roman"/>
                        <a:ea typeface="Calibri"/>
                      </a:endParaRPr>
                    </a:p>
                  </a:txBody>
                  <a:tcPr marL="56575" marR="56575" marT="0" marB="0" anchor="b"/>
                </a:tc>
                <a:tc>
                  <a:txBody>
                    <a:bodyPr/>
                    <a:lstStyle/>
                    <a:p>
                      <a:pPr marL="0" marR="0" algn="l">
                        <a:spcBef>
                          <a:spcPts val="0"/>
                        </a:spcBef>
                        <a:spcAft>
                          <a:spcPts val="0"/>
                        </a:spcAft>
                      </a:pPr>
                      <a:r>
                        <a:rPr lang="en-US" sz="1400" baseline="0" dirty="0" smtClean="0">
                          <a:effectLst/>
                        </a:rPr>
                        <a:t> </a:t>
                      </a:r>
                      <a:r>
                        <a:rPr lang="en-US" sz="1400" dirty="0" smtClean="0">
                          <a:effectLst/>
                        </a:rPr>
                        <a:t>Employment share,</a:t>
                      </a:r>
                      <a:r>
                        <a:rPr lang="en-US" sz="1400" baseline="0" dirty="0" smtClean="0">
                          <a:effectLst/>
                        </a:rPr>
                        <a:t> </a:t>
                      </a:r>
                      <a:r>
                        <a:rPr lang="en-US" sz="1400" dirty="0" smtClean="0">
                          <a:effectLst/>
                        </a:rPr>
                        <a:t>large-scale </a:t>
                      </a:r>
                      <a:r>
                        <a:rPr lang="en-US" sz="1400" dirty="0">
                          <a:effectLst/>
                        </a:rPr>
                        <a:t>industries 1891</a:t>
                      </a:r>
                      <a:endParaRPr lang="en-US" sz="1800" dirty="0">
                        <a:effectLst/>
                        <a:latin typeface="Times New Roman"/>
                        <a:ea typeface="Calibri"/>
                      </a:endParaRPr>
                    </a:p>
                  </a:txBody>
                  <a:tcPr marL="56575" marR="56575" marT="0" marB="0"/>
                </a:tc>
                <a:tc>
                  <a:txBody>
                    <a:bodyPr/>
                    <a:lstStyle/>
                    <a:p>
                      <a:pPr marL="0" marR="0" algn="l">
                        <a:spcBef>
                          <a:spcPts val="0"/>
                        </a:spcBef>
                        <a:spcAft>
                          <a:spcPts val="0"/>
                        </a:spcAft>
                      </a:pPr>
                      <a:r>
                        <a:rPr lang="en-US" sz="1400" dirty="0" smtClean="0">
                          <a:effectLst/>
                        </a:rPr>
                        <a:t> </a:t>
                      </a:r>
                      <a:r>
                        <a:rPr lang="en-US" sz="1400" dirty="0">
                          <a:effectLst/>
                        </a:rPr>
                        <a:t>Employment </a:t>
                      </a:r>
                      <a:r>
                        <a:rPr lang="en-US" sz="1400" dirty="0" smtClean="0">
                          <a:effectLst/>
                        </a:rPr>
                        <a:t>share, large-scale </a:t>
                      </a:r>
                      <a:r>
                        <a:rPr lang="en-US" sz="1400" dirty="0">
                          <a:effectLst/>
                        </a:rPr>
                        <a:t>industries 1891</a:t>
                      </a:r>
                      <a:endParaRPr lang="en-US" sz="1800" dirty="0">
                        <a:effectLst/>
                        <a:latin typeface="Times New Roman"/>
                        <a:ea typeface="Calibri"/>
                      </a:endParaRPr>
                    </a:p>
                  </a:txBody>
                  <a:tcPr marL="56575" marR="56575" marT="0" marB="0"/>
                </a:tc>
                <a:tc>
                  <a:txBody>
                    <a:bodyPr/>
                    <a:lstStyle/>
                    <a:p>
                      <a:pPr marL="0" marR="0" algn="l">
                        <a:spcBef>
                          <a:spcPts val="0"/>
                        </a:spcBef>
                        <a:spcAft>
                          <a:spcPts val="0"/>
                        </a:spcAft>
                      </a:pPr>
                      <a:r>
                        <a:rPr lang="de-DE" sz="1400" dirty="0" smtClean="0">
                          <a:effectLst/>
                        </a:rPr>
                        <a:t>Self-employment </a:t>
                      </a:r>
                      <a:r>
                        <a:rPr lang="de-DE" sz="1400" dirty="0">
                          <a:effectLst/>
                        </a:rPr>
                        <a:t>rate 2011</a:t>
                      </a:r>
                      <a:endParaRPr lang="en-US" sz="1800" dirty="0">
                        <a:effectLst/>
                        <a:latin typeface="Times New Roman"/>
                        <a:ea typeface="Calibri"/>
                      </a:endParaRPr>
                    </a:p>
                  </a:txBody>
                  <a:tcPr marL="56575" marR="56575" marT="0" marB="0"/>
                </a:tc>
                <a:tc>
                  <a:txBody>
                    <a:bodyPr/>
                    <a:lstStyle/>
                    <a:p>
                      <a:pPr marL="0" marR="0" algn="l">
                        <a:spcBef>
                          <a:spcPts val="0"/>
                        </a:spcBef>
                        <a:spcAft>
                          <a:spcPts val="0"/>
                        </a:spcAft>
                      </a:pPr>
                      <a:r>
                        <a:rPr lang="de-DE" sz="1400" dirty="0" smtClean="0">
                          <a:effectLst/>
                        </a:rPr>
                        <a:t> </a:t>
                      </a:r>
                      <a:r>
                        <a:rPr lang="de-DE" sz="1400" dirty="0">
                          <a:effectLst/>
                        </a:rPr>
                        <a:t>Start-up rate 2011</a:t>
                      </a:r>
                      <a:endParaRPr lang="en-US" sz="1800" dirty="0">
                        <a:effectLst/>
                        <a:latin typeface="Times New Roman"/>
                        <a:ea typeface="Calibri"/>
                      </a:endParaRPr>
                    </a:p>
                  </a:txBody>
                  <a:tcPr marL="56575" marR="56575" marT="0" marB="0"/>
                </a:tc>
                <a:tc>
                  <a:txBody>
                    <a:bodyPr/>
                    <a:lstStyle/>
                    <a:p>
                      <a:pPr marL="0" marR="0" algn="l">
                        <a:spcBef>
                          <a:spcPts val="0"/>
                        </a:spcBef>
                        <a:spcAft>
                          <a:spcPts val="0"/>
                        </a:spcAft>
                      </a:pPr>
                      <a:r>
                        <a:rPr lang="de-DE" sz="1400" dirty="0" smtClean="0">
                          <a:effectLst/>
                        </a:rPr>
                        <a:t>Entrepreneurial </a:t>
                      </a:r>
                      <a:r>
                        <a:rPr lang="de-DE" sz="1400" dirty="0">
                          <a:effectLst/>
                        </a:rPr>
                        <a:t>culture </a:t>
                      </a:r>
                      <a:r>
                        <a:rPr lang="de-DE" sz="1400" dirty="0" smtClean="0">
                          <a:effectLst/>
                        </a:rPr>
                        <a:t>2009-11</a:t>
                      </a:r>
                      <a:endParaRPr lang="en-US" sz="1800" dirty="0">
                        <a:effectLst/>
                        <a:latin typeface="Times New Roman"/>
                        <a:ea typeface="Calibri"/>
                      </a:endParaRPr>
                    </a:p>
                  </a:txBody>
                  <a:tcPr marL="56575" marR="56575" marT="0" marB="0"/>
                </a:tc>
              </a:tr>
              <a:tr h="295606">
                <a:tc>
                  <a:txBody>
                    <a:bodyPr/>
                    <a:lstStyle/>
                    <a:p>
                      <a:pPr marL="0" marR="0">
                        <a:spcBef>
                          <a:spcPts val="0"/>
                        </a:spcBef>
                        <a:spcAft>
                          <a:spcPts val="0"/>
                        </a:spcAft>
                      </a:pPr>
                      <a:r>
                        <a:rPr lang="de-DE" sz="1400" dirty="0">
                          <a:effectLst/>
                        </a:rPr>
                        <a:t>Distance to coalfield</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-0.274***</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a:effectLst/>
                        </a:rPr>
                        <a:t>-0.297***</a:t>
                      </a:r>
                      <a:endParaRPr lang="en-US" sz="180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a:effectLst/>
                        </a:rPr>
                        <a:t>---</a:t>
                      </a:r>
                      <a:endParaRPr lang="en-US" sz="180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a:t>
                      </a:r>
                      <a:endParaRPr lang="en-US" sz="1800" dirty="0">
                        <a:effectLst/>
                        <a:latin typeface="Times New Roman"/>
                        <a:ea typeface="Calibri"/>
                      </a:endParaRPr>
                    </a:p>
                  </a:txBody>
                  <a:tcPr marL="56575" marR="56575" marT="0" marB="0" anchor="b"/>
                </a:tc>
              </a:tr>
              <a:tr h="591215">
                <a:tc>
                  <a:txBody>
                    <a:bodyPr/>
                    <a:lstStyle/>
                    <a:p>
                      <a:pPr marL="0" marR="0">
                        <a:spcBef>
                          <a:spcPts val="0"/>
                        </a:spcBef>
                        <a:spcAft>
                          <a:spcPts val="0"/>
                        </a:spcAft>
                      </a:pPr>
                      <a:r>
                        <a:rPr lang="en-US" sz="1400" dirty="0">
                          <a:effectLst/>
                        </a:rPr>
                        <a:t>Employment share in large-scale industries 1891</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-0.154***</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-0.169***</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-0.188***</a:t>
                      </a:r>
                      <a:endParaRPr lang="en-US" sz="1800" dirty="0">
                        <a:effectLst/>
                        <a:latin typeface="Times New Roman"/>
                        <a:ea typeface="Calibri"/>
                      </a:endParaRPr>
                    </a:p>
                  </a:txBody>
                  <a:tcPr marL="56575" marR="56575" marT="0" marB="0" anchor="b"/>
                </a:tc>
              </a:tr>
              <a:tr h="295606">
                <a:tc>
                  <a:txBody>
                    <a:bodyPr/>
                    <a:lstStyle/>
                    <a:p>
                      <a:pPr marL="0" marR="0">
                        <a:spcBef>
                          <a:spcPts val="0"/>
                        </a:spcBef>
                        <a:spcAft>
                          <a:spcPts val="0"/>
                        </a:spcAft>
                      </a:pPr>
                      <a:r>
                        <a:rPr lang="de-DE" sz="1400" dirty="0">
                          <a:effectLst/>
                        </a:rPr>
                        <a:t>Water mills around 1800</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a:effectLst/>
                        </a:rPr>
                        <a:t>-0.116**</a:t>
                      </a:r>
                      <a:endParaRPr lang="en-US" sz="180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0.0469***</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-0.000477</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0.0187</a:t>
                      </a:r>
                      <a:endParaRPr lang="en-US" sz="1800" dirty="0">
                        <a:effectLst/>
                        <a:latin typeface="Times New Roman"/>
                        <a:ea typeface="Calibri"/>
                      </a:endParaRPr>
                    </a:p>
                  </a:txBody>
                  <a:tcPr marL="56575" marR="56575" marT="0" marB="0" anchor="b"/>
                </a:tc>
              </a:tr>
              <a:tr h="295606">
                <a:tc>
                  <a:txBody>
                    <a:bodyPr/>
                    <a:lstStyle/>
                    <a:p>
                      <a:pPr marL="0" marR="0">
                        <a:spcBef>
                          <a:spcPts val="0"/>
                        </a:spcBef>
                        <a:spcAft>
                          <a:spcPts val="0"/>
                        </a:spcAft>
                      </a:pPr>
                      <a:r>
                        <a:rPr lang="de-DE" sz="1400" dirty="0">
                          <a:effectLst/>
                        </a:rPr>
                        <a:t>Market potential 1891</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a:effectLst/>
                        </a:rPr>
                        <a:t>-1.88e-06</a:t>
                      </a:r>
                      <a:endParaRPr lang="en-US" sz="180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a:effectLst/>
                        </a:rPr>
                        <a:t>6.12e-07</a:t>
                      </a:r>
                      <a:endParaRPr lang="en-US" sz="180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3.24e-06***</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-5.05e-08</a:t>
                      </a:r>
                      <a:endParaRPr lang="en-US" sz="1800" dirty="0">
                        <a:effectLst/>
                        <a:latin typeface="Times New Roman"/>
                        <a:ea typeface="Calibri"/>
                      </a:endParaRPr>
                    </a:p>
                  </a:txBody>
                  <a:tcPr marL="56575" marR="56575" marT="0" marB="0" anchor="b"/>
                </a:tc>
              </a:tr>
              <a:tr h="295606">
                <a:tc>
                  <a:txBody>
                    <a:bodyPr/>
                    <a:lstStyle/>
                    <a:p>
                      <a:pPr marL="0" marR="0">
                        <a:spcBef>
                          <a:spcPts val="0"/>
                        </a:spcBef>
                        <a:spcAft>
                          <a:spcPts val="0"/>
                        </a:spcAft>
                      </a:pPr>
                      <a:r>
                        <a:rPr lang="de-DE" sz="1400" dirty="0">
                          <a:effectLst/>
                        </a:rPr>
                        <a:t>Cities around 1290</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-0.646***</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a:effectLst/>
                        </a:rPr>
                        <a:t>-0.0285</a:t>
                      </a:r>
                      <a:endParaRPr lang="en-US" sz="180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-0.0781</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-0.0286</a:t>
                      </a:r>
                      <a:endParaRPr lang="en-US" sz="1800" dirty="0">
                        <a:effectLst/>
                        <a:latin typeface="Times New Roman"/>
                        <a:ea typeface="Calibri"/>
                      </a:endParaRPr>
                    </a:p>
                  </a:txBody>
                  <a:tcPr marL="56575" marR="56575" marT="0" marB="0" anchor="b"/>
                </a:tc>
              </a:tr>
              <a:tr h="295606">
                <a:tc>
                  <a:txBody>
                    <a:bodyPr/>
                    <a:lstStyle/>
                    <a:p>
                      <a:pPr marL="0" marR="0">
                        <a:spcBef>
                          <a:spcPts val="0"/>
                        </a:spcBef>
                        <a:spcAft>
                          <a:spcPts val="0"/>
                        </a:spcAft>
                      </a:pPr>
                      <a:r>
                        <a:rPr lang="de-DE" sz="1400" dirty="0">
                          <a:effectLst/>
                        </a:rPr>
                        <a:t>Universities prior 1500</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a:effectLst/>
                        </a:rPr>
                        <a:t>-0.0305</a:t>
                      </a:r>
                      <a:endParaRPr lang="en-US" sz="180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a:effectLst/>
                        </a:rPr>
                        <a:t>-0.209***</a:t>
                      </a:r>
                      <a:endParaRPr lang="en-US" sz="180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0.0946</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-0.0215</a:t>
                      </a:r>
                      <a:endParaRPr lang="en-US" sz="1800" dirty="0">
                        <a:effectLst/>
                        <a:latin typeface="Times New Roman"/>
                        <a:ea typeface="Calibri"/>
                      </a:endParaRPr>
                    </a:p>
                  </a:txBody>
                  <a:tcPr marL="56575" marR="56575" marT="0" marB="0" anchor="b"/>
                </a:tc>
              </a:tr>
              <a:tr h="295606">
                <a:tc>
                  <a:txBody>
                    <a:bodyPr/>
                    <a:lstStyle/>
                    <a:p>
                      <a:pPr marL="0" marR="0">
                        <a:spcBef>
                          <a:spcPts val="0"/>
                        </a:spcBef>
                        <a:spcAft>
                          <a:spcPts val="0"/>
                        </a:spcAft>
                      </a:pPr>
                      <a:r>
                        <a:rPr lang="de-DE" sz="1400" dirty="0">
                          <a:effectLst/>
                        </a:rPr>
                        <a:t>Harbours around 1290</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a:effectLst/>
                        </a:rPr>
                        <a:t>0.164</a:t>
                      </a:r>
                      <a:endParaRPr lang="en-US" sz="180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a:effectLst/>
                        </a:rPr>
                        <a:t>-0.0375</a:t>
                      </a:r>
                      <a:endParaRPr lang="en-US" sz="180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a:effectLst/>
                        </a:rPr>
                        <a:t>0.0243</a:t>
                      </a:r>
                      <a:endParaRPr lang="en-US" sz="180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-0.0518</a:t>
                      </a:r>
                      <a:endParaRPr lang="en-US" sz="1800" dirty="0">
                        <a:effectLst/>
                        <a:latin typeface="Times New Roman"/>
                        <a:ea typeface="Calibri"/>
                      </a:endParaRPr>
                    </a:p>
                  </a:txBody>
                  <a:tcPr marL="56575" marR="56575" marT="0" marB="0" anchor="b"/>
                </a:tc>
              </a:tr>
              <a:tr h="295606">
                <a:tc>
                  <a:txBody>
                    <a:bodyPr/>
                    <a:lstStyle/>
                    <a:p>
                      <a:pPr marL="0" marR="0">
                        <a:spcBef>
                          <a:spcPts val="0"/>
                        </a:spcBef>
                        <a:spcAft>
                          <a:spcPts val="0"/>
                        </a:spcAft>
                      </a:pPr>
                      <a:r>
                        <a:rPr lang="de-DE" sz="1400" dirty="0">
                          <a:effectLst/>
                        </a:rPr>
                        <a:t>Limits to agricultural use</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a:effectLst/>
                        </a:rPr>
                        <a:t>-0.0911</a:t>
                      </a:r>
                      <a:endParaRPr lang="en-US" sz="180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a:effectLst/>
                        </a:rPr>
                        <a:t>-0.0917</a:t>
                      </a:r>
                      <a:endParaRPr lang="en-US" sz="180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a:effectLst/>
                        </a:rPr>
                        <a:t>-0.0993</a:t>
                      </a:r>
                      <a:endParaRPr lang="en-US" sz="180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0.0648</a:t>
                      </a:r>
                      <a:endParaRPr lang="en-US" sz="1800" dirty="0">
                        <a:effectLst/>
                        <a:latin typeface="Times New Roman"/>
                        <a:ea typeface="Calibri"/>
                      </a:endParaRPr>
                    </a:p>
                  </a:txBody>
                  <a:tcPr marL="56575" marR="56575" marT="0" marB="0" anchor="b"/>
                </a:tc>
              </a:tr>
              <a:tr h="295606">
                <a:tc>
                  <a:txBody>
                    <a:bodyPr/>
                    <a:lstStyle/>
                    <a:p>
                      <a:pPr marL="0" marR="0">
                        <a:spcBef>
                          <a:spcPts val="0"/>
                        </a:spcBef>
                        <a:spcAft>
                          <a:spcPts val="0"/>
                        </a:spcAft>
                      </a:pPr>
                      <a:r>
                        <a:rPr lang="de-DE" sz="1400" dirty="0">
                          <a:effectLst/>
                        </a:rPr>
                        <a:t>Depth to rock</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a:effectLst/>
                        </a:rPr>
                        <a:t>-0.0388</a:t>
                      </a:r>
                      <a:endParaRPr lang="en-US" sz="180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a:effectLst/>
                        </a:rPr>
                        <a:t>-0.0193</a:t>
                      </a:r>
                      <a:endParaRPr lang="en-US" sz="180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a:effectLst/>
                        </a:rPr>
                        <a:t>0.0268*</a:t>
                      </a:r>
                      <a:endParaRPr lang="en-US" sz="180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0.0436</a:t>
                      </a:r>
                      <a:endParaRPr lang="en-US" sz="1800" dirty="0">
                        <a:effectLst/>
                        <a:latin typeface="Times New Roman"/>
                        <a:ea typeface="Calibri"/>
                      </a:endParaRPr>
                    </a:p>
                  </a:txBody>
                  <a:tcPr marL="56575" marR="56575" marT="0" marB="0" anchor="b"/>
                </a:tc>
              </a:tr>
              <a:tr h="295606">
                <a:tc>
                  <a:txBody>
                    <a:bodyPr/>
                    <a:lstStyle/>
                    <a:p>
                      <a:pPr marL="0" marR="0">
                        <a:spcBef>
                          <a:spcPts val="0"/>
                        </a:spcBef>
                        <a:spcAft>
                          <a:spcPts val="0"/>
                        </a:spcAft>
                      </a:pPr>
                      <a:r>
                        <a:rPr lang="de-DE" sz="1400" dirty="0">
                          <a:effectLst/>
                        </a:rPr>
                        <a:t>Mean July temperature </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a:effectLst/>
                        </a:rPr>
                        <a:t>-0.0114</a:t>
                      </a:r>
                      <a:endParaRPr lang="en-US" sz="180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a:effectLst/>
                        </a:rPr>
                        <a:t>0.0392***</a:t>
                      </a:r>
                      <a:endParaRPr lang="en-US" sz="180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a:effectLst/>
                        </a:rPr>
                        <a:t>0.0178</a:t>
                      </a:r>
                      <a:endParaRPr lang="en-US" sz="180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0.0848*</a:t>
                      </a:r>
                      <a:endParaRPr lang="en-US" sz="1800" dirty="0">
                        <a:effectLst/>
                        <a:latin typeface="Times New Roman"/>
                        <a:ea typeface="Calibri"/>
                      </a:endParaRPr>
                    </a:p>
                  </a:txBody>
                  <a:tcPr marL="56575" marR="56575" marT="0" marB="0" anchor="b"/>
                </a:tc>
              </a:tr>
              <a:tr h="295606">
                <a:tc>
                  <a:txBody>
                    <a:bodyPr/>
                    <a:lstStyle/>
                    <a:p>
                      <a:pPr marL="0" marR="0">
                        <a:spcBef>
                          <a:spcPts val="0"/>
                        </a:spcBef>
                        <a:spcAft>
                          <a:spcPts val="0"/>
                        </a:spcAft>
                      </a:pPr>
                      <a:r>
                        <a:rPr lang="de-DE" sz="1400" dirty="0">
                          <a:effectLst/>
                        </a:rPr>
                        <a:t>Ruggedness</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a:effectLst/>
                        </a:rPr>
                        <a:t>-0.000155</a:t>
                      </a:r>
                      <a:endParaRPr lang="en-US" sz="180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a:effectLst/>
                        </a:rPr>
                        <a:t>0.000129*</a:t>
                      </a:r>
                      <a:endParaRPr lang="en-US" sz="180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a:effectLst/>
                        </a:rPr>
                        <a:t>6.06e-05</a:t>
                      </a:r>
                      <a:endParaRPr lang="en-US" sz="180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0.000156</a:t>
                      </a:r>
                      <a:endParaRPr lang="en-US" sz="1800" dirty="0">
                        <a:effectLst/>
                        <a:latin typeface="Times New Roman"/>
                        <a:ea typeface="Calibri"/>
                      </a:endParaRPr>
                    </a:p>
                  </a:txBody>
                  <a:tcPr marL="56575" marR="56575" marT="0" marB="0" anchor="b"/>
                </a:tc>
              </a:tr>
              <a:tr h="295606">
                <a:tc>
                  <a:txBody>
                    <a:bodyPr/>
                    <a:lstStyle/>
                    <a:p>
                      <a:pPr marL="0" marR="0">
                        <a:spcBef>
                          <a:spcPts val="0"/>
                        </a:spcBef>
                        <a:spcAft>
                          <a:spcPts val="0"/>
                        </a:spcAft>
                      </a:pPr>
                      <a:r>
                        <a:rPr lang="de-DE" sz="1400" dirty="0">
                          <a:effectLst/>
                        </a:rPr>
                        <a:t>Employment 1891</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a:effectLst/>
                        </a:rPr>
                        <a:t>5.81e-07*</a:t>
                      </a:r>
                      <a:endParaRPr lang="en-US" sz="180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a:effectLst/>
                        </a:rPr>
                        <a:t>1.55e-07**</a:t>
                      </a:r>
                      <a:endParaRPr lang="en-US" sz="180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a:effectLst/>
                        </a:rPr>
                        <a:t>3.60e-07***</a:t>
                      </a:r>
                      <a:endParaRPr lang="en-US" sz="180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2.78e-07**</a:t>
                      </a:r>
                      <a:endParaRPr lang="en-US" sz="1800" dirty="0">
                        <a:effectLst/>
                        <a:latin typeface="Times New Roman"/>
                        <a:ea typeface="Calibri"/>
                      </a:endParaRPr>
                    </a:p>
                  </a:txBody>
                  <a:tcPr marL="56575" marR="56575" marT="0" marB="0" anchor="b"/>
                </a:tc>
              </a:tr>
              <a:tr h="295606">
                <a:tc>
                  <a:txBody>
                    <a:bodyPr/>
                    <a:lstStyle/>
                    <a:p>
                      <a:pPr marL="0" marR="0">
                        <a:spcBef>
                          <a:spcPts val="0"/>
                        </a:spcBef>
                        <a:spcAft>
                          <a:spcPts val="0"/>
                        </a:spcAft>
                      </a:pPr>
                      <a:r>
                        <a:rPr lang="de-DE" sz="1400" dirty="0">
                          <a:effectLst/>
                        </a:rPr>
                        <a:t>Population density 1891</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-3.08e-05</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-5.85e-05*</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-3.22e-05</a:t>
                      </a:r>
                      <a:endParaRPr lang="en-US" sz="18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400" dirty="0">
                          <a:effectLst/>
                        </a:rPr>
                        <a:t>-2.72e-05</a:t>
                      </a:r>
                      <a:endParaRPr lang="en-US" sz="1800" dirty="0">
                        <a:effectLst/>
                        <a:latin typeface="Times New Roman"/>
                        <a:ea typeface="Calibri"/>
                      </a:endParaRPr>
                    </a:p>
                  </a:txBody>
                  <a:tcPr marL="56575" marR="56575" marT="0" marB="0" anchor="b"/>
                </a:tc>
              </a:tr>
            </a:tbl>
          </a:graphicData>
        </a:graphic>
      </p:graphicFrame>
      <p:sp>
        <p:nvSpPr>
          <p:cNvPr id="5" name="Rectangle 1"/>
          <p:cNvSpPr>
            <a:spLocks noChangeArrowheads="1"/>
          </p:cNvSpPr>
          <p:nvPr/>
        </p:nvSpPr>
        <p:spPr bwMode="auto">
          <a:xfrm>
            <a:off x="498475" y="20050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en-US" altLang="en-US"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702271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077200" cy="609600"/>
          </a:xfrm>
        </p:spPr>
        <p:txBody>
          <a:bodyPr>
            <a:normAutofit fontScale="90000"/>
          </a:bodyPr>
          <a:lstStyle/>
          <a:p>
            <a:pPr algn="l"/>
            <a:r>
              <a:rPr lang="en-US" dirty="0"/>
              <a:t/>
            </a:r>
            <a:br>
              <a:rPr lang="en-US" dirty="0"/>
            </a:br>
            <a:r>
              <a:rPr lang="en-US" sz="3600" b="1" dirty="0" smtClean="0"/>
              <a:t>Robustness check with contemporary controls</a:t>
            </a:r>
            <a:endParaRPr lang="en-US"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1232359"/>
              </p:ext>
            </p:extLst>
          </p:nvPr>
        </p:nvGraphicFramePr>
        <p:xfrm>
          <a:off x="76201" y="1371600"/>
          <a:ext cx="8305800" cy="5212083"/>
        </p:xfrm>
        <a:graphic>
          <a:graphicData uri="http://schemas.openxmlformats.org/drawingml/2006/table">
            <a:tbl>
              <a:tblPr firstRow="1" firstCol="1" bandRow="1">
                <a:tableStyleId>{5C22544A-7EE6-4342-B048-85BDC9FD1C3A}</a:tableStyleId>
              </a:tblPr>
              <a:tblGrid>
                <a:gridCol w="2419164"/>
                <a:gridCol w="2114059"/>
                <a:gridCol w="1178331"/>
                <a:gridCol w="1149592"/>
                <a:gridCol w="1444654"/>
              </a:tblGrid>
              <a:tr h="226060">
                <a:tc>
                  <a:txBody>
                    <a:bodyPr/>
                    <a:lstStyle/>
                    <a:p>
                      <a:endParaRPr lang="en-US" sz="700" dirty="0">
                        <a:effectLst/>
                        <a:latin typeface="Calibri"/>
                      </a:endParaRPr>
                    </a:p>
                  </a:txBody>
                  <a:tcPr marL="32246" marR="32246" marT="0" marB="0" anchor="b"/>
                </a:tc>
                <a:tc>
                  <a:txBody>
                    <a:bodyPr/>
                    <a:lstStyle/>
                    <a:p>
                      <a:pPr marL="0" marR="0" algn="ctr">
                        <a:spcBef>
                          <a:spcPts val="0"/>
                        </a:spcBef>
                        <a:spcAft>
                          <a:spcPts val="0"/>
                        </a:spcAft>
                      </a:pPr>
                      <a:r>
                        <a:rPr lang="de-DE" sz="1400" dirty="0">
                          <a:effectLst/>
                        </a:rPr>
                        <a:t>first-stage</a:t>
                      </a:r>
                      <a:endParaRPr lang="en-US" sz="1800" dirty="0">
                        <a:effectLst/>
                        <a:latin typeface="Times New Roman"/>
                        <a:ea typeface="Calibri"/>
                      </a:endParaRPr>
                    </a:p>
                  </a:txBody>
                  <a:tcPr marL="32246" marR="32246" marT="0" marB="0"/>
                </a:tc>
                <a:tc gridSpan="3">
                  <a:txBody>
                    <a:bodyPr/>
                    <a:lstStyle/>
                    <a:p>
                      <a:pPr marL="0" marR="0" algn="ctr">
                        <a:spcBef>
                          <a:spcPts val="0"/>
                        </a:spcBef>
                        <a:spcAft>
                          <a:spcPts val="0"/>
                        </a:spcAft>
                      </a:pPr>
                      <a:r>
                        <a:rPr lang="de-DE" sz="1400">
                          <a:effectLst/>
                        </a:rPr>
                        <a:t>second-stage</a:t>
                      </a:r>
                      <a:endParaRPr lang="en-US" sz="1800">
                        <a:effectLst/>
                        <a:latin typeface="Times New Roman"/>
                        <a:ea typeface="Calibri"/>
                      </a:endParaRPr>
                    </a:p>
                  </a:txBody>
                  <a:tcPr marL="32246" marR="32246" marT="0" marB="0"/>
                </a:tc>
                <a:tc hMerge="1">
                  <a:txBody>
                    <a:bodyPr/>
                    <a:lstStyle/>
                    <a:p>
                      <a:endParaRPr lang="en-US"/>
                    </a:p>
                  </a:txBody>
                  <a:tcPr/>
                </a:tc>
                <a:tc hMerge="1">
                  <a:txBody>
                    <a:bodyPr/>
                    <a:lstStyle/>
                    <a:p>
                      <a:endParaRPr lang="en-US"/>
                    </a:p>
                  </a:txBody>
                  <a:tcPr/>
                </a:tc>
              </a:tr>
              <a:tr h="226060">
                <a:tc>
                  <a:txBody>
                    <a:bodyPr/>
                    <a:lstStyle/>
                    <a:p>
                      <a:pPr marL="0" marR="0">
                        <a:spcBef>
                          <a:spcPts val="0"/>
                        </a:spcBef>
                        <a:spcAft>
                          <a:spcPts val="0"/>
                        </a:spcAft>
                      </a:pPr>
                      <a:r>
                        <a:rPr lang="de-DE" sz="700">
                          <a:effectLst/>
                        </a:rPr>
                        <a:t> </a:t>
                      </a:r>
                      <a:endParaRPr lang="en-US" sz="900">
                        <a:effectLst/>
                        <a:latin typeface="Times New Roman"/>
                        <a:ea typeface="Calibri"/>
                      </a:endParaRPr>
                    </a:p>
                  </a:txBody>
                  <a:tcPr marL="32246" marR="32246" marT="0" marB="0"/>
                </a:tc>
                <a:tc>
                  <a:txBody>
                    <a:bodyPr/>
                    <a:lstStyle/>
                    <a:p>
                      <a:pPr marL="0" marR="0" algn="ctr">
                        <a:spcBef>
                          <a:spcPts val="0"/>
                        </a:spcBef>
                        <a:spcAft>
                          <a:spcPts val="0"/>
                        </a:spcAft>
                      </a:pPr>
                      <a:r>
                        <a:rPr lang="de-DE" sz="1400" dirty="0">
                          <a:effectLst/>
                        </a:rPr>
                        <a:t>1</a:t>
                      </a:r>
                      <a:endParaRPr lang="en-US" sz="1800" dirty="0">
                        <a:effectLst/>
                        <a:latin typeface="Times New Roman"/>
                        <a:ea typeface="Calibri"/>
                      </a:endParaRPr>
                    </a:p>
                  </a:txBody>
                  <a:tcPr marL="32246" marR="32246" marT="0" marB="0"/>
                </a:tc>
                <a:tc>
                  <a:txBody>
                    <a:bodyPr/>
                    <a:lstStyle/>
                    <a:p>
                      <a:pPr marL="0" marR="0" algn="ctr">
                        <a:spcBef>
                          <a:spcPts val="0"/>
                        </a:spcBef>
                        <a:spcAft>
                          <a:spcPts val="0"/>
                        </a:spcAft>
                      </a:pPr>
                      <a:r>
                        <a:rPr lang="de-DE" sz="1400">
                          <a:effectLst/>
                        </a:rPr>
                        <a:t>2</a:t>
                      </a:r>
                      <a:endParaRPr lang="en-US" sz="1800">
                        <a:effectLst/>
                        <a:latin typeface="Times New Roman"/>
                        <a:ea typeface="Calibri"/>
                      </a:endParaRPr>
                    </a:p>
                  </a:txBody>
                  <a:tcPr marL="32246" marR="32246" marT="0" marB="0"/>
                </a:tc>
                <a:tc>
                  <a:txBody>
                    <a:bodyPr/>
                    <a:lstStyle/>
                    <a:p>
                      <a:pPr marL="0" marR="0" algn="ctr">
                        <a:spcBef>
                          <a:spcPts val="0"/>
                        </a:spcBef>
                        <a:spcAft>
                          <a:spcPts val="0"/>
                        </a:spcAft>
                      </a:pPr>
                      <a:r>
                        <a:rPr lang="de-DE" sz="1400">
                          <a:effectLst/>
                        </a:rPr>
                        <a:t>3</a:t>
                      </a:r>
                      <a:endParaRPr lang="en-US" sz="1800">
                        <a:effectLst/>
                        <a:latin typeface="Times New Roman"/>
                        <a:ea typeface="Calibri"/>
                      </a:endParaRPr>
                    </a:p>
                  </a:txBody>
                  <a:tcPr marL="32246" marR="32246" marT="0" marB="0"/>
                </a:tc>
                <a:tc>
                  <a:txBody>
                    <a:bodyPr/>
                    <a:lstStyle/>
                    <a:p>
                      <a:pPr marL="0" marR="0" algn="ctr">
                        <a:spcBef>
                          <a:spcPts val="0"/>
                        </a:spcBef>
                        <a:spcAft>
                          <a:spcPts val="0"/>
                        </a:spcAft>
                      </a:pPr>
                      <a:r>
                        <a:rPr lang="de-DE" sz="1400">
                          <a:effectLst/>
                        </a:rPr>
                        <a:t>4</a:t>
                      </a:r>
                      <a:endParaRPr lang="en-US" sz="1800">
                        <a:effectLst/>
                        <a:latin typeface="Times New Roman"/>
                        <a:ea typeface="Calibri"/>
                      </a:endParaRPr>
                    </a:p>
                  </a:txBody>
                  <a:tcPr marL="32246" marR="32246" marT="0" marB="0"/>
                </a:tc>
              </a:tr>
              <a:tr h="690883">
                <a:tc>
                  <a:txBody>
                    <a:bodyPr/>
                    <a:lstStyle/>
                    <a:p>
                      <a:endParaRPr lang="en-US" sz="1400" dirty="0">
                        <a:effectLst/>
                        <a:latin typeface="Calibri"/>
                      </a:endParaRPr>
                    </a:p>
                  </a:txBody>
                  <a:tcPr marL="32246" marR="32246" marT="0" marB="0"/>
                </a:tc>
                <a:tc>
                  <a:txBody>
                    <a:bodyPr/>
                    <a:lstStyle/>
                    <a:p>
                      <a:pPr marL="0" marR="0" algn="ctr">
                        <a:spcBef>
                          <a:spcPts val="0"/>
                        </a:spcBef>
                        <a:spcAft>
                          <a:spcPts val="0"/>
                        </a:spcAft>
                      </a:pPr>
                      <a:r>
                        <a:rPr lang="en-US" sz="1400" dirty="0" smtClean="0">
                          <a:effectLst/>
                        </a:rPr>
                        <a:t>Employment </a:t>
                      </a:r>
                      <a:r>
                        <a:rPr lang="en-US" sz="1400" dirty="0">
                          <a:effectLst/>
                        </a:rPr>
                        <a:t>share in large-scale industries 1891</a:t>
                      </a:r>
                      <a:endParaRPr lang="en-US" sz="1800" dirty="0">
                        <a:effectLst/>
                        <a:latin typeface="Times New Roman"/>
                        <a:ea typeface="Calibri"/>
                      </a:endParaRPr>
                    </a:p>
                  </a:txBody>
                  <a:tcPr marL="32246" marR="32246" marT="0" marB="0"/>
                </a:tc>
                <a:tc>
                  <a:txBody>
                    <a:bodyPr/>
                    <a:lstStyle/>
                    <a:p>
                      <a:pPr marL="0" marR="0" algn="ctr">
                        <a:spcBef>
                          <a:spcPts val="0"/>
                        </a:spcBef>
                        <a:spcAft>
                          <a:spcPts val="0"/>
                        </a:spcAft>
                      </a:pPr>
                      <a:r>
                        <a:rPr lang="de-DE" sz="1400" dirty="0" smtClean="0">
                          <a:effectLst/>
                        </a:rPr>
                        <a:t>Self-employment </a:t>
                      </a:r>
                      <a:r>
                        <a:rPr lang="de-DE" sz="1400" dirty="0">
                          <a:effectLst/>
                        </a:rPr>
                        <a:t>rate 2011</a:t>
                      </a:r>
                      <a:endParaRPr lang="en-US" sz="1800" dirty="0">
                        <a:effectLst/>
                        <a:latin typeface="Times New Roman"/>
                        <a:ea typeface="Calibri"/>
                      </a:endParaRPr>
                    </a:p>
                  </a:txBody>
                  <a:tcPr marL="32246" marR="32246" marT="0" marB="0"/>
                </a:tc>
                <a:tc>
                  <a:txBody>
                    <a:bodyPr/>
                    <a:lstStyle/>
                    <a:p>
                      <a:pPr marL="0" marR="0" algn="ctr">
                        <a:spcBef>
                          <a:spcPts val="0"/>
                        </a:spcBef>
                        <a:spcAft>
                          <a:spcPts val="0"/>
                        </a:spcAft>
                      </a:pPr>
                      <a:r>
                        <a:rPr lang="de-DE" sz="1400" dirty="0" smtClean="0">
                          <a:effectLst/>
                        </a:rPr>
                        <a:t>Start-up </a:t>
                      </a:r>
                      <a:r>
                        <a:rPr lang="de-DE" sz="1400" dirty="0">
                          <a:effectLst/>
                        </a:rPr>
                        <a:t>rate 2011</a:t>
                      </a:r>
                      <a:endParaRPr lang="en-US" sz="1800" dirty="0">
                        <a:effectLst/>
                        <a:latin typeface="Times New Roman"/>
                        <a:ea typeface="Calibri"/>
                      </a:endParaRPr>
                    </a:p>
                  </a:txBody>
                  <a:tcPr marL="32246" marR="32246" marT="0" marB="0"/>
                </a:tc>
                <a:tc>
                  <a:txBody>
                    <a:bodyPr/>
                    <a:lstStyle/>
                    <a:p>
                      <a:pPr marL="0" marR="0" algn="ctr">
                        <a:spcBef>
                          <a:spcPts val="0"/>
                        </a:spcBef>
                        <a:spcAft>
                          <a:spcPts val="0"/>
                        </a:spcAft>
                      </a:pPr>
                      <a:r>
                        <a:rPr lang="de-DE" sz="1400" dirty="0" smtClean="0">
                          <a:effectLst/>
                        </a:rPr>
                        <a:t>Entrepreneurial </a:t>
                      </a:r>
                      <a:r>
                        <a:rPr lang="de-DE" sz="1400" dirty="0">
                          <a:effectLst/>
                        </a:rPr>
                        <a:t>culture </a:t>
                      </a:r>
                      <a:r>
                        <a:rPr lang="de-DE" sz="1400" dirty="0" smtClean="0">
                          <a:effectLst/>
                        </a:rPr>
                        <a:t>2009-11</a:t>
                      </a:r>
                      <a:endParaRPr lang="en-US" sz="1800" dirty="0">
                        <a:effectLst/>
                        <a:latin typeface="Times New Roman"/>
                        <a:ea typeface="Calibri"/>
                      </a:endParaRPr>
                    </a:p>
                  </a:txBody>
                  <a:tcPr marL="32246" marR="32246" marT="0" marB="0"/>
                </a:tc>
              </a:tr>
              <a:tr h="226060">
                <a:tc>
                  <a:txBody>
                    <a:bodyPr/>
                    <a:lstStyle/>
                    <a:p>
                      <a:pPr marL="0" marR="0">
                        <a:spcBef>
                          <a:spcPts val="0"/>
                        </a:spcBef>
                        <a:spcAft>
                          <a:spcPts val="0"/>
                        </a:spcAft>
                      </a:pPr>
                      <a:r>
                        <a:rPr lang="de-DE" sz="1400" dirty="0">
                          <a:effectLst/>
                        </a:rPr>
                        <a:t>Distance to coalfield</a:t>
                      </a:r>
                      <a:endParaRPr lang="en-US" sz="1800" dirty="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dirty="0">
                          <a:effectLst/>
                        </a:rPr>
                        <a:t>-0.287***</a:t>
                      </a:r>
                      <a:endParaRPr lang="en-US" sz="1800" dirty="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a:t>
                      </a:r>
                      <a:endParaRPr lang="en-US" sz="1800">
                        <a:effectLst/>
                        <a:latin typeface="Times New Roman"/>
                        <a:ea typeface="Calibri"/>
                      </a:endParaRPr>
                    </a:p>
                  </a:txBody>
                  <a:tcPr marL="32246" marR="32246" marT="0" marB="0" anchor="b"/>
                </a:tc>
              </a:tr>
              <a:tr h="452120">
                <a:tc>
                  <a:txBody>
                    <a:bodyPr/>
                    <a:lstStyle/>
                    <a:p>
                      <a:pPr marL="0" marR="0">
                        <a:spcBef>
                          <a:spcPts val="0"/>
                        </a:spcBef>
                        <a:spcAft>
                          <a:spcPts val="0"/>
                        </a:spcAft>
                      </a:pPr>
                      <a:r>
                        <a:rPr lang="en-US" sz="1400" dirty="0">
                          <a:effectLst/>
                        </a:rPr>
                        <a:t>Employment share in large-scale industries 1891</a:t>
                      </a:r>
                      <a:endParaRPr lang="en-US" sz="1800" dirty="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dirty="0">
                          <a:effectLst/>
                        </a:rPr>
                        <a:t>---</a:t>
                      </a:r>
                      <a:endParaRPr lang="en-US" sz="1800" dirty="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-0.168***</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-0.170***</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-0.185***</a:t>
                      </a:r>
                      <a:endParaRPr lang="en-US" sz="1800">
                        <a:effectLst/>
                        <a:latin typeface="Times New Roman"/>
                        <a:ea typeface="Calibri"/>
                      </a:endParaRPr>
                    </a:p>
                  </a:txBody>
                  <a:tcPr marL="32246" marR="32246" marT="0" marB="0" anchor="b"/>
                </a:tc>
              </a:tr>
              <a:tr h="226060">
                <a:tc>
                  <a:txBody>
                    <a:bodyPr/>
                    <a:lstStyle/>
                    <a:p>
                      <a:pPr marL="0" marR="0">
                        <a:spcBef>
                          <a:spcPts val="0"/>
                        </a:spcBef>
                        <a:spcAft>
                          <a:spcPts val="0"/>
                        </a:spcAft>
                      </a:pPr>
                      <a:r>
                        <a:rPr lang="de-DE" sz="1400" dirty="0">
                          <a:effectLst/>
                        </a:rPr>
                        <a:t>Water mills around1800</a:t>
                      </a:r>
                      <a:endParaRPr lang="en-US" sz="1800" dirty="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-0.187***</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0.0488***</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0.0117</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0.0473</a:t>
                      </a:r>
                      <a:endParaRPr lang="en-US" sz="1800">
                        <a:effectLst/>
                        <a:latin typeface="Times New Roman"/>
                        <a:ea typeface="Calibri"/>
                      </a:endParaRPr>
                    </a:p>
                  </a:txBody>
                  <a:tcPr marL="32246" marR="32246" marT="0" marB="0" anchor="b"/>
                </a:tc>
              </a:tr>
              <a:tr h="226060">
                <a:tc>
                  <a:txBody>
                    <a:bodyPr/>
                    <a:lstStyle/>
                    <a:p>
                      <a:pPr marL="0" marR="0">
                        <a:spcBef>
                          <a:spcPts val="0"/>
                        </a:spcBef>
                        <a:spcAft>
                          <a:spcPts val="0"/>
                        </a:spcAft>
                      </a:pPr>
                      <a:r>
                        <a:rPr lang="de-DE" sz="1400" dirty="0">
                          <a:effectLst/>
                        </a:rPr>
                        <a:t>Market potential 1891</a:t>
                      </a:r>
                      <a:endParaRPr lang="en-US" sz="1800" dirty="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2.83e-06</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1.45e-06*</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2.77e-06***</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-1.12e-06</a:t>
                      </a:r>
                      <a:endParaRPr lang="en-US" sz="1800">
                        <a:effectLst/>
                        <a:latin typeface="Times New Roman"/>
                        <a:ea typeface="Calibri"/>
                      </a:endParaRPr>
                    </a:p>
                  </a:txBody>
                  <a:tcPr marL="32246" marR="32246" marT="0" marB="0" anchor="b"/>
                </a:tc>
              </a:tr>
              <a:tr h="226060">
                <a:tc>
                  <a:txBody>
                    <a:bodyPr/>
                    <a:lstStyle/>
                    <a:p>
                      <a:pPr marL="0" marR="0">
                        <a:spcBef>
                          <a:spcPts val="0"/>
                        </a:spcBef>
                        <a:spcAft>
                          <a:spcPts val="0"/>
                        </a:spcAft>
                      </a:pPr>
                      <a:r>
                        <a:rPr lang="de-DE" sz="1400" dirty="0">
                          <a:effectLst/>
                        </a:rPr>
                        <a:t>Cities around 1290</a:t>
                      </a:r>
                      <a:endParaRPr lang="en-US" sz="1800" dirty="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-0.705***</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-0.0351</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-0.0644</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-0.00163</a:t>
                      </a:r>
                      <a:endParaRPr lang="en-US" sz="1800">
                        <a:effectLst/>
                        <a:latin typeface="Times New Roman"/>
                        <a:ea typeface="Calibri"/>
                      </a:endParaRPr>
                    </a:p>
                  </a:txBody>
                  <a:tcPr marL="32246" marR="32246" marT="0" marB="0" anchor="b"/>
                </a:tc>
              </a:tr>
              <a:tr h="226060">
                <a:tc>
                  <a:txBody>
                    <a:bodyPr/>
                    <a:lstStyle/>
                    <a:p>
                      <a:pPr marL="0" marR="0">
                        <a:spcBef>
                          <a:spcPts val="0"/>
                        </a:spcBef>
                        <a:spcAft>
                          <a:spcPts val="0"/>
                        </a:spcAft>
                      </a:pPr>
                      <a:r>
                        <a:rPr lang="de-DE" sz="1400" dirty="0">
                          <a:effectLst/>
                        </a:rPr>
                        <a:t>Universities prior 1500</a:t>
                      </a:r>
                      <a:endParaRPr lang="en-US" sz="1800" dirty="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0.0929</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-0.182***</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0.0840</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-0.0525</a:t>
                      </a:r>
                      <a:endParaRPr lang="en-US" sz="1800">
                        <a:effectLst/>
                        <a:latin typeface="Times New Roman"/>
                        <a:ea typeface="Calibri"/>
                      </a:endParaRPr>
                    </a:p>
                  </a:txBody>
                  <a:tcPr marL="32246" marR="32246" marT="0" marB="0" anchor="b"/>
                </a:tc>
              </a:tr>
              <a:tr h="226060">
                <a:tc>
                  <a:txBody>
                    <a:bodyPr/>
                    <a:lstStyle/>
                    <a:p>
                      <a:pPr marL="0" marR="0">
                        <a:spcBef>
                          <a:spcPts val="0"/>
                        </a:spcBef>
                        <a:spcAft>
                          <a:spcPts val="0"/>
                        </a:spcAft>
                      </a:pPr>
                      <a:r>
                        <a:rPr lang="de-DE" sz="1400" dirty="0">
                          <a:effectLst/>
                        </a:rPr>
                        <a:t>Harbours around 1290</a:t>
                      </a:r>
                      <a:endParaRPr lang="en-US" sz="1800" dirty="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0.197</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-0.0377</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0.0186</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dirty="0">
                          <a:effectLst/>
                        </a:rPr>
                        <a:t>-0.0651</a:t>
                      </a:r>
                      <a:endParaRPr lang="en-US" sz="1800" dirty="0">
                        <a:effectLst/>
                        <a:latin typeface="Times New Roman"/>
                        <a:ea typeface="Calibri"/>
                      </a:endParaRPr>
                    </a:p>
                  </a:txBody>
                  <a:tcPr marL="32246" marR="32246" marT="0" marB="0" anchor="b"/>
                </a:tc>
              </a:tr>
              <a:tr h="226060">
                <a:tc>
                  <a:txBody>
                    <a:bodyPr/>
                    <a:lstStyle/>
                    <a:p>
                      <a:pPr marL="0" marR="0">
                        <a:spcBef>
                          <a:spcPts val="0"/>
                        </a:spcBef>
                        <a:spcAft>
                          <a:spcPts val="0"/>
                        </a:spcAft>
                      </a:pPr>
                      <a:r>
                        <a:rPr lang="de-DE" sz="1400" dirty="0">
                          <a:effectLst/>
                        </a:rPr>
                        <a:t>Limits to agricultural use</a:t>
                      </a:r>
                      <a:endParaRPr lang="en-US" sz="1800" dirty="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-0.141</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-0.117</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-0.101</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dirty="0">
                          <a:effectLst/>
                        </a:rPr>
                        <a:t>0.0692</a:t>
                      </a:r>
                      <a:endParaRPr lang="en-US" sz="1800" dirty="0">
                        <a:effectLst/>
                        <a:latin typeface="Times New Roman"/>
                        <a:ea typeface="Calibri"/>
                      </a:endParaRPr>
                    </a:p>
                  </a:txBody>
                  <a:tcPr marL="32246" marR="32246" marT="0" marB="0" anchor="b"/>
                </a:tc>
              </a:tr>
              <a:tr h="226060">
                <a:tc>
                  <a:txBody>
                    <a:bodyPr/>
                    <a:lstStyle/>
                    <a:p>
                      <a:pPr marL="0" marR="0">
                        <a:spcBef>
                          <a:spcPts val="0"/>
                        </a:spcBef>
                        <a:spcAft>
                          <a:spcPts val="0"/>
                        </a:spcAft>
                      </a:pPr>
                      <a:r>
                        <a:rPr lang="de-DE" sz="1400" dirty="0">
                          <a:effectLst/>
                        </a:rPr>
                        <a:t>Depth to rock</a:t>
                      </a:r>
                      <a:endParaRPr lang="en-US" sz="1800" dirty="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0.00842</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-0.0135</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0.0229</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0.0325</a:t>
                      </a:r>
                      <a:endParaRPr lang="en-US" sz="1800">
                        <a:effectLst/>
                        <a:latin typeface="Times New Roman"/>
                        <a:ea typeface="Calibri"/>
                      </a:endParaRPr>
                    </a:p>
                  </a:txBody>
                  <a:tcPr marL="32246" marR="32246" marT="0" marB="0" anchor="b"/>
                </a:tc>
              </a:tr>
              <a:tr h="226060">
                <a:tc>
                  <a:txBody>
                    <a:bodyPr/>
                    <a:lstStyle/>
                    <a:p>
                      <a:pPr marL="0" marR="0">
                        <a:spcBef>
                          <a:spcPts val="0"/>
                        </a:spcBef>
                        <a:spcAft>
                          <a:spcPts val="0"/>
                        </a:spcAft>
                      </a:pPr>
                      <a:r>
                        <a:rPr lang="de-DE" sz="1400" dirty="0">
                          <a:effectLst/>
                        </a:rPr>
                        <a:t>Mean July temperature </a:t>
                      </a:r>
                      <a:endParaRPr lang="en-US" sz="1800" dirty="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0.0307</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0.0437***</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0.0139</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0.0734</a:t>
                      </a:r>
                      <a:endParaRPr lang="en-US" sz="1800">
                        <a:effectLst/>
                        <a:latin typeface="Times New Roman"/>
                        <a:ea typeface="Calibri"/>
                      </a:endParaRPr>
                    </a:p>
                  </a:txBody>
                  <a:tcPr marL="32246" marR="32246" marT="0" marB="0" anchor="b"/>
                </a:tc>
              </a:tr>
              <a:tr h="226060">
                <a:tc>
                  <a:txBody>
                    <a:bodyPr/>
                    <a:lstStyle/>
                    <a:p>
                      <a:pPr marL="0" marR="0">
                        <a:spcBef>
                          <a:spcPts val="0"/>
                        </a:spcBef>
                        <a:spcAft>
                          <a:spcPts val="0"/>
                        </a:spcAft>
                      </a:pPr>
                      <a:r>
                        <a:rPr lang="de-DE" sz="1400" dirty="0">
                          <a:effectLst/>
                        </a:rPr>
                        <a:t>Ruggedness</a:t>
                      </a:r>
                      <a:endParaRPr lang="en-US" sz="1800" dirty="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-8.46e-05</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0.000134**</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5.49e-05</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0.000140</a:t>
                      </a:r>
                      <a:endParaRPr lang="en-US" sz="1800">
                        <a:effectLst/>
                        <a:latin typeface="Times New Roman"/>
                        <a:ea typeface="Calibri"/>
                      </a:endParaRPr>
                    </a:p>
                  </a:txBody>
                  <a:tcPr marL="32246" marR="32246" marT="0" marB="0" anchor="b"/>
                </a:tc>
              </a:tr>
              <a:tr h="226060">
                <a:tc>
                  <a:txBody>
                    <a:bodyPr/>
                    <a:lstStyle/>
                    <a:p>
                      <a:pPr marL="0" marR="0">
                        <a:spcBef>
                          <a:spcPts val="0"/>
                        </a:spcBef>
                        <a:spcAft>
                          <a:spcPts val="0"/>
                        </a:spcAft>
                      </a:pPr>
                      <a:r>
                        <a:rPr lang="de-DE" sz="1400" dirty="0">
                          <a:effectLst/>
                        </a:rPr>
                        <a:t>Employment 1891</a:t>
                      </a:r>
                      <a:endParaRPr lang="en-US" sz="1800" dirty="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7.79e-07***</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8.48e-08</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2.81e-07***</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1.45e-07</a:t>
                      </a:r>
                      <a:endParaRPr lang="en-US" sz="1800">
                        <a:effectLst/>
                        <a:latin typeface="Times New Roman"/>
                        <a:ea typeface="Calibri"/>
                      </a:endParaRPr>
                    </a:p>
                  </a:txBody>
                  <a:tcPr marL="32246" marR="32246" marT="0" marB="0" anchor="b"/>
                </a:tc>
              </a:tr>
              <a:tr h="452120">
                <a:tc>
                  <a:txBody>
                    <a:bodyPr/>
                    <a:lstStyle/>
                    <a:p>
                      <a:pPr marL="0" marR="0">
                        <a:spcBef>
                          <a:spcPts val="0"/>
                        </a:spcBef>
                        <a:spcAft>
                          <a:spcPts val="0"/>
                        </a:spcAft>
                      </a:pPr>
                      <a:r>
                        <a:rPr lang="de-DE" sz="1400" dirty="0">
                          <a:effectLst/>
                        </a:rPr>
                        <a:t>Change unemployment rate 2001-2011</a:t>
                      </a:r>
                      <a:endParaRPr lang="en-US" sz="1800" dirty="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-0.0105***</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-0.00223***</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0.000966</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0.00222</a:t>
                      </a:r>
                      <a:endParaRPr lang="en-US" sz="1800">
                        <a:effectLst/>
                        <a:latin typeface="Times New Roman"/>
                        <a:ea typeface="Calibri"/>
                      </a:endParaRPr>
                    </a:p>
                  </a:txBody>
                  <a:tcPr marL="32246" marR="32246" marT="0" marB="0" anchor="b"/>
                </a:tc>
              </a:tr>
              <a:tr h="452120">
                <a:tc>
                  <a:txBody>
                    <a:bodyPr/>
                    <a:lstStyle/>
                    <a:p>
                      <a:pPr marL="0" marR="0">
                        <a:spcBef>
                          <a:spcPts val="0"/>
                        </a:spcBef>
                        <a:spcAft>
                          <a:spcPts val="0"/>
                        </a:spcAft>
                      </a:pPr>
                      <a:r>
                        <a:rPr lang="de-DE" sz="1400" dirty="0">
                          <a:effectLst/>
                        </a:rPr>
                        <a:t>Change GVA per head 2001-2011</a:t>
                      </a:r>
                      <a:endParaRPr lang="en-US" sz="1800" dirty="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-0.00945**</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-0.00263*</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0.00125</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0.00253</a:t>
                      </a:r>
                      <a:endParaRPr lang="en-US" sz="1800">
                        <a:effectLst/>
                        <a:latin typeface="Times New Roman"/>
                        <a:ea typeface="Calibri"/>
                      </a:endParaRPr>
                    </a:p>
                  </a:txBody>
                  <a:tcPr marL="32246" marR="32246" marT="0" marB="0" anchor="b"/>
                </a:tc>
              </a:tr>
              <a:tr h="226060">
                <a:tc>
                  <a:txBody>
                    <a:bodyPr/>
                    <a:lstStyle/>
                    <a:p>
                      <a:pPr marL="0" marR="0">
                        <a:spcBef>
                          <a:spcPts val="0"/>
                        </a:spcBef>
                        <a:spcAft>
                          <a:spcPts val="0"/>
                        </a:spcAft>
                      </a:pPr>
                      <a:r>
                        <a:rPr lang="de-DE" sz="1400" dirty="0">
                          <a:effectLst/>
                        </a:rPr>
                        <a:t>Population density 2011</a:t>
                      </a:r>
                      <a:endParaRPr lang="en-US" sz="1800" dirty="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-0.000120**</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-1.67e-05</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a:effectLst/>
                        </a:rPr>
                        <a:t>8.19e-06</a:t>
                      </a:r>
                      <a:endParaRPr lang="en-US" sz="1800">
                        <a:effectLst/>
                        <a:latin typeface="Times New Roman"/>
                        <a:ea typeface="Calibri"/>
                      </a:endParaRPr>
                    </a:p>
                  </a:txBody>
                  <a:tcPr marL="32246" marR="32246" marT="0" marB="0" anchor="b"/>
                </a:tc>
                <a:tc>
                  <a:txBody>
                    <a:bodyPr/>
                    <a:lstStyle/>
                    <a:p>
                      <a:pPr marL="0" marR="0" algn="ctr">
                        <a:spcBef>
                          <a:spcPts val="0"/>
                        </a:spcBef>
                        <a:spcAft>
                          <a:spcPts val="0"/>
                        </a:spcAft>
                      </a:pPr>
                      <a:r>
                        <a:rPr lang="de-DE" sz="1400" dirty="0">
                          <a:effectLst/>
                        </a:rPr>
                        <a:t>3.46e-05</a:t>
                      </a:r>
                      <a:endParaRPr lang="en-US" sz="1800" dirty="0">
                        <a:effectLst/>
                        <a:latin typeface="Times New Roman"/>
                        <a:ea typeface="Calibri"/>
                      </a:endParaRPr>
                    </a:p>
                  </a:txBody>
                  <a:tcPr marL="32246" marR="32246" marT="0" marB="0" anchor="b"/>
                </a:tc>
              </a:tr>
            </a:tbl>
          </a:graphicData>
        </a:graphic>
      </p:graphicFrame>
    </p:spTree>
    <p:extLst>
      <p:ext uri="{BB962C8B-B14F-4D97-AF65-F5344CB8AC3E}">
        <p14:creationId xmlns:p14="http://schemas.microsoft.com/office/powerpoint/2010/main" val="15326967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b="1" dirty="0"/>
              <a:t>Robustness check with entrepreneurial culture based on youth residence</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4430"/>
              </p:ext>
            </p:extLst>
          </p:nvPr>
        </p:nvGraphicFramePr>
        <p:xfrm>
          <a:off x="152400" y="1371600"/>
          <a:ext cx="8229599" cy="5029204"/>
        </p:xfrm>
        <a:graphic>
          <a:graphicData uri="http://schemas.openxmlformats.org/drawingml/2006/table">
            <a:tbl>
              <a:tblPr firstRow="1" firstCol="1" bandRow="1">
                <a:tableStyleId>{5C22544A-7EE6-4342-B048-85BDC9FD1C3A}</a:tableStyleId>
              </a:tblPr>
              <a:tblGrid>
                <a:gridCol w="4003426"/>
                <a:gridCol w="2132653"/>
                <a:gridCol w="2093520"/>
              </a:tblGrid>
              <a:tr h="495363">
                <a:tc>
                  <a:txBody>
                    <a:bodyPr/>
                    <a:lstStyle/>
                    <a:p>
                      <a:pPr marL="0" marR="0">
                        <a:lnSpc>
                          <a:spcPct val="200000"/>
                        </a:lnSpc>
                        <a:spcBef>
                          <a:spcPts val="0"/>
                        </a:spcBef>
                        <a:spcAft>
                          <a:spcPts val="0"/>
                        </a:spcAft>
                      </a:pPr>
                      <a:r>
                        <a:rPr lang="en-US" sz="1600" dirty="0">
                          <a:effectLst/>
                        </a:rPr>
                        <a:t> </a:t>
                      </a:r>
                      <a:endParaRPr lang="en-US" sz="2000" dirty="0">
                        <a:effectLst/>
                        <a:latin typeface="Times New Roman"/>
                        <a:ea typeface="Calibri"/>
                      </a:endParaRPr>
                    </a:p>
                  </a:txBody>
                  <a:tcPr marL="56575" marR="56575" marT="0" marB="0"/>
                </a:tc>
                <a:tc>
                  <a:txBody>
                    <a:bodyPr/>
                    <a:lstStyle/>
                    <a:p>
                      <a:pPr marL="0" marR="0" algn="ctr">
                        <a:spcBef>
                          <a:spcPts val="0"/>
                        </a:spcBef>
                        <a:spcAft>
                          <a:spcPts val="0"/>
                        </a:spcAft>
                      </a:pPr>
                      <a:r>
                        <a:rPr lang="de-DE" sz="1600" dirty="0">
                          <a:effectLst/>
                        </a:rPr>
                        <a:t>first-stage</a:t>
                      </a:r>
                      <a:endParaRPr lang="en-US" sz="2000" dirty="0">
                        <a:effectLst/>
                        <a:latin typeface="Times New Roman"/>
                        <a:ea typeface="Calibri"/>
                      </a:endParaRPr>
                    </a:p>
                  </a:txBody>
                  <a:tcPr marL="56575" marR="56575" marT="0" marB="0" anchor="ctr"/>
                </a:tc>
                <a:tc>
                  <a:txBody>
                    <a:bodyPr/>
                    <a:lstStyle/>
                    <a:p>
                      <a:pPr marL="0" marR="0" algn="ctr">
                        <a:spcBef>
                          <a:spcPts val="0"/>
                        </a:spcBef>
                        <a:spcAft>
                          <a:spcPts val="0"/>
                        </a:spcAft>
                      </a:pPr>
                      <a:r>
                        <a:rPr lang="de-DE" sz="1600" dirty="0">
                          <a:effectLst/>
                        </a:rPr>
                        <a:t>second-stage</a:t>
                      </a:r>
                      <a:endParaRPr lang="en-US" sz="2000" dirty="0">
                        <a:effectLst/>
                        <a:latin typeface="Times New Roman"/>
                        <a:ea typeface="Calibri"/>
                      </a:endParaRPr>
                    </a:p>
                  </a:txBody>
                  <a:tcPr marL="56575" marR="56575" marT="0" marB="0" anchor="ctr"/>
                </a:tc>
              </a:tr>
              <a:tr h="247682">
                <a:tc>
                  <a:txBody>
                    <a:bodyPr/>
                    <a:lstStyle/>
                    <a:p>
                      <a:pPr marL="0" marR="0">
                        <a:spcBef>
                          <a:spcPts val="0"/>
                        </a:spcBef>
                        <a:spcAft>
                          <a:spcPts val="0"/>
                        </a:spcAft>
                      </a:pPr>
                      <a:r>
                        <a:rPr lang="de-DE" sz="1600">
                          <a:effectLst/>
                        </a:rPr>
                        <a:t> </a:t>
                      </a:r>
                      <a:endParaRPr lang="en-US" sz="2000">
                        <a:effectLst/>
                        <a:latin typeface="Times New Roman"/>
                        <a:ea typeface="Calibri"/>
                      </a:endParaRPr>
                    </a:p>
                  </a:txBody>
                  <a:tcPr marL="56575" marR="56575" marT="0" marB="0" anchor="b"/>
                </a:tc>
                <a:tc>
                  <a:txBody>
                    <a:bodyPr/>
                    <a:lstStyle/>
                    <a:p>
                      <a:pPr marL="0" marR="0" algn="ctr">
                        <a:spcBef>
                          <a:spcPts val="0"/>
                        </a:spcBef>
                        <a:spcAft>
                          <a:spcPts val="0"/>
                        </a:spcAft>
                      </a:pPr>
                      <a:r>
                        <a:rPr lang="de-DE" sz="1600">
                          <a:effectLst/>
                        </a:rPr>
                        <a:t>1</a:t>
                      </a:r>
                      <a:endParaRPr lang="en-US" sz="2000">
                        <a:effectLst/>
                        <a:latin typeface="Times New Roman"/>
                        <a:ea typeface="Calibri"/>
                      </a:endParaRPr>
                    </a:p>
                  </a:txBody>
                  <a:tcPr marL="56575" marR="56575" marT="0" marB="0" anchor="b"/>
                </a:tc>
                <a:tc>
                  <a:txBody>
                    <a:bodyPr/>
                    <a:lstStyle/>
                    <a:p>
                      <a:pPr marL="0" marR="0" algn="ctr">
                        <a:spcBef>
                          <a:spcPts val="0"/>
                        </a:spcBef>
                        <a:spcAft>
                          <a:spcPts val="0"/>
                        </a:spcAft>
                      </a:pPr>
                      <a:r>
                        <a:rPr lang="de-DE" sz="1600" dirty="0">
                          <a:effectLst/>
                        </a:rPr>
                        <a:t>2</a:t>
                      </a:r>
                      <a:endParaRPr lang="en-US" sz="2000" dirty="0">
                        <a:effectLst/>
                        <a:latin typeface="Times New Roman"/>
                        <a:ea typeface="Calibri"/>
                      </a:endParaRPr>
                    </a:p>
                  </a:txBody>
                  <a:tcPr marL="56575" marR="56575" marT="0" marB="0" anchor="b"/>
                </a:tc>
              </a:tr>
              <a:tr h="743045">
                <a:tc>
                  <a:txBody>
                    <a:bodyPr/>
                    <a:lstStyle/>
                    <a:p>
                      <a:pPr marL="0" marR="0">
                        <a:spcBef>
                          <a:spcPts val="0"/>
                        </a:spcBef>
                        <a:spcAft>
                          <a:spcPts val="0"/>
                        </a:spcAft>
                      </a:pPr>
                      <a:r>
                        <a:rPr lang="de-DE" sz="1600">
                          <a:effectLst/>
                        </a:rPr>
                        <a:t> </a:t>
                      </a:r>
                      <a:endParaRPr lang="en-US" sz="2000">
                        <a:effectLst/>
                        <a:latin typeface="Times New Roman"/>
                        <a:ea typeface="Calibri"/>
                      </a:endParaRPr>
                    </a:p>
                  </a:txBody>
                  <a:tcPr marL="56575" marR="56575" marT="0" marB="0" anchor="b"/>
                </a:tc>
                <a:tc>
                  <a:txBody>
                    <a:bodyPr/>
                    <a:lstStyle/>
                    <a:p>
                      <a:pPr marL="0" marR="0" algn="ctr">
                        <a:spcBef>
                          <a:spcPts val="0"/>
                        </a:spcBef>
                        <a:spcAft>
                          <a:spcPts val="0"/>
                        </a:spcAft>
                      </a:pPr>
                      <a:r>
                        <a:rPr lang="en-US" sz="1600" dirty="0" smtClean="0">
                          <a:effectLst/>
                        </a:rPr>
                        <a:t>Employment </a:t>
                      </a:r>
                      <a:r>
                        <a:rPr lang="en-US" sz="1600" dirty="0">
                          <a:effectLst/>
                        </a:rPr>
                        <a:t>share in large-scale industries 1891</a:t>
                      </a:r>
                      <a:endParaRPr lang="en-US" sz="20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600" dirty="0" smtClean="0">
                          <a:effectLst/>
                        </a:rPr>
                        <a:t>Entrepreneurial </a:t>
                      </a:r>
                      <a:r>
                        <a:rPr lang="de-DE" sz="1600" dirty="0">
                          <a:effectLst/>
                        </a:rPr>
                        <a:t>culture 2009-2011</a:t>
                      </a:r>
                      <a:endParaRPr lang="en-US" sz="2000" dirty="0">
                        <a:effectLst/>
                        <a:latin typeface="Times New Roman"/>
                        <a:ea typeface="Calibri"/>
                      </a:endParaRPr>
                    </a:p>
                  </a:txBody>
                  <a:tcPr marL="56575" marR="56575" marT="0" marB="0" anchor="b"/>
                </a:tc>
              </a:tr>
              <a:tr h="247682">
                <a:tc>
                  <a:txBody>
                    <a:bodyPr/>
                    <a:lstStyle/>
                    <a:p>
                      <a:pPr marL="0" marR="0">
                        <a:spcBef>
                          <a:spcPts val="0"/>
                        </a:spcBef>
                        <a:spcAft>
                          <a:spcPts val="0"/>
                        </a:spcAft>
                      </a:pPr>
                      <a:r>
                        <a:rPr lang="de-DE" sz="1600">
                          <a:effectLst/>
                        </a:rPr>
                        <a:t>Distance to coalfield</a:t>
                      </a:r>
                      <a:endParaRPr lang="en-US" sz="2000">
                        <a:effectLst/>
                        <a:latin typeface="Times New Roman"/>
                        <a:ea typeface="Calibri"/>
                      </a:endParaRPr>
                    </a:p>
                  </a:txBody>
                  <a:tcPr marL="56575" marR="56575" marT="0" marB="0" anchor="b"/>
                </a:tc>
                <a:tc>
                  <a:txBody>
                    <a:bodyPr/>
                    <a:lstStyle/>
                    <a:p>
                      <a:pPr marL="0" marR="0" algn="ctr">
                        <a:spcBef>
                          <a:spcPts val="0"/>
                        </a:spcBef>
                        <a:spcAft>
                          <a:spcPts val="0"/>
                        </a:spcAft>
                      </a:pPr>
                      <a:r>
                        <a:rPr lang="de-DE" sz="1600">
                          <a:effectLst/>
                        </a:rPr>
                        <a:t>-0.297***</a:t>
                      </a:r>
                      <a:endParaRPr lang="en-US" sz="2000">
                        <a:effectLst/>
                        <a:latin typeface="Times New Roman"/>
                        <a:ea typeface="Calibri"/>
                      </a:endParaRPr>
                    </a:p>
                  </a:txBody>
                  <a:tcPr marL="56575" marR="56575" marT="0" marB="0" anchor="b"/>
                </a:tc>
                <a:tc>
                  <a:txBody>
                    <a:bodyPr/>
                    <a:lstStyle/>
                    <a:p>
                      <a:pPr marL="0" marR="0" algn="ctr">
                        <a:spcBef>
                          <a:spcPts val="0"/>
                        </a:spcBef>
                        <a:spcAft>
                          <a:spcPts val="0"/>
                        </a:spcAft>
                      </a:pPr>
                      <a:r>
                        <a:rPr lang="de-DE" sz="1600" dirty="0">
                          <a:effectLst/>
                        </a:rPr>
                        <a:t>-0.0945**</a:t>
                      </a:r>
                      <a:endParaRPr lang="en-US" sz="2000" dirty="0">
                        <a:effectLst/>
                        <a:latin typeface="Times New Roman"/>
                        <a:ea typeface="Calibri"/>
                      </a:endParaRPr>
                    </a:p>
                  </a:txBody>
                  <a:tcPr marL="56575" marR="56575" marT="0" marB="0" anchor="b"/>
                </a:tc>
              </a:tr>
              <a:tr h="495363">
                <a:tc>
                  <a:txBody>
                    <a:bodyPr/>
                    <a:lstStyle/>
                    <a:p>
                      <a:pPr marL="0" marR="0">
                        <a:spcBef>
                          <a:spcPts val="0"/>
                        </a:spcBef>
                        <a:spcAft>
                          <a:spcPts val="0"/>
                        </a:spcAft>
                      </a:pPr>
                      <a:r>
                        <a:rPr lang="en-US" sz="1600" dirty="0">
                          <a:effectLst/>
                        </a:rPr>
                        <a:t>Employment share in large-scale industries 1891</a:t>
                      </a:r>
                      <a:endParaRPr lang="en-US" sz="20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600">
                          <a:effectLst/>
                        </a:rPr>
                        <a:t>---</a:t>
                      </a:r>
                      <a:endParaRPr lang="en-US" sz="2000">
                        <a:effectLst/>
                        <a:latin typeface="Times New Roman"/>
                        <a:ea typeface="Calibri"/>
                      </a:endParaRPr>
                    </a:p>
                  </a:txBody>
                  <a:tcPr marL="56575" marR="56575" marT="0" marB="0" anchor="b"/>
                </a:tc>
                <a:tc>
                  <a:txBody>
                    <a:bodyPr/>
                    <a:lstStyle/>
                    <a:p>
                      <a:pPr marL="0" marR="0" algn="ctr">
                        <a:spcBef>
                          <a:spcPts val="0"/>
                        </a:spcBef>
                        <a:spcAft>
                          <a:spcPts val="0"/>
                        </a:spcAft>
                      </a:pPr>
                      <a:r>
                        <a:rPr lang="de-DE" sz="1600" dirty="0">
                          <a:effectLst/>
                        </a:rPr>
                        <a:t>---</a:t>
                      </a:r>
                      <a:endParaRPr lang="en-US" sz="2000" dirty="0">
                        <a:effectLst/>
                        <a:latin typeface="Times New Roman"/>
                        <a:ea typeface="Calibri"/>
                      </a:endParaRPr>
                    </a:p>
                  </a:txBody>
                  <a:tcPr marL="56575" marR="56575" marT="0" marB="0" anchor="b"/>
                </a:tc>
              </a:tr>
              <a:tr h="323249">
                <a:tc>
                  <a:txBody>
                    <a:bodyPr/>
                    <a:lstStyle/>
                    <a:p>
                      <a:pPr marL="0" marR="0">
                        <a:spcBef>
                          <a:spcPts val="0"/>
                        </a:spcBef>
                        <a:spcAft>
                          <a:spcPts val="0"/>
                        </a:spcAft>
                      </a:pPr>
                      <a:r>
                        <a:rPr lang="de-DE" sz="1600" dirty="0">
                          <a:effectLst/>
                        </a:rPr>
                        <a:t>Water mills around 1800</a:t>
                      </a:r>
                      <a:endParaRPr lang="en-US" sz="20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600">
                          <a:effectLst/>
                        </a:rPr>
                        <a:t>-0.116**</a:t>
                      </a:r>
                      <a:endParaRPr lang="en-US" sz="2000">
                        <a:effectLst/>
                        <a:latin typeface="Times New Roman"/>
                        <a:ea typeface="Calibri"/>
                      </a:endParaRPr>
                    </a:p>
                  </a:txBody>
                  <a:tcPr marL="56575" marR="56575" marT="0" marB="0" anchor="b"/>
                </a:tc>
                <a:tc>
                  <a:txBody>
                    <a:bodyPr/>
                    <a:lstStyle/>
                    <a:p>
                      <a:pPr marL="0" marR="0" algn="ctr">
                        <a:spcBef>
                          <a:spcPts val="0"/>
                        </a:spcBef>
                        <a:spcAft>
                          <a:spcPts val="0"/>
                        </a:spcAft>
                      </a:pPr>
                      <a:r>
                        <a:rPr lang="de-DE" sz="1600" dirty="0">
                          <a:effectLst/>
                        </a:rPr>
                        <a:t>-0.00117</a:t>
                      </a:r>
                      <a:endParaRPr lang="en-US" sz="2000" dirty="0">
                        <a:effectLst/>
                        <a:latin typeface="Times New Roman"/>
                        <a:ea typeface="Calibri"/>
                      </a:endParaRPr>
                    </a:p>
                  </a:txBody>
                  <a:tcPr marL="56575" marR="56575" marT="0" marB="0" anchor="b"/>
                </a:tc>
              </a:tr>
              <a:tr h="247682">
                <a:tc>
                  <a:txBody>
                    <a:bodyPr/>
                    <a:lstStyle/>
                    <a:p>
                      <a:pPr marL="0" marR="0">
                        <a:spcBef>
                          <a:spcPts val="0"/>
                        </a:spcBef>
                        <a:spcAft>
                          <a:spcPts val="0"/>
                        </a:spcAft>
                      </a:pPr>
                      <a:r>
                        <a:rPr lang="de-DE" sz="1600" dirty="0">
                          <a:effectLst/>
                        </a:rPr>
                        <a:t>Market potential 1891</a:t>
                      </a:r>
                      <a:endParaRPr lang="en-US" sz="20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600">
                          <a:effectLst/>
                        </a:rPr>
                        <a:t>-1.88e-06</a:t>
                      </a:r>
                      <a:endParaRPr lang="en-US" sz="2000">
                        <a:effectLst/>
                        <a:latin typeface="Times New Roman"/>
                        <a:ea typeface="Calibri"/>
                      </a:endParaRPr>
                    </a:p>
                  </a:txBody>
                  <a:tcPr marL="56575" marR="56575" marT="0" marB="0" anchor="b"/>
                </a:tc>
                <a:tc>
                  <a:txBody>
                    <a:bodyPr/>
                    <a:lstStyle/>
                    <a:p>
                      <a:pPr marL="0" marR="0" algn="ctr">
                        <a:spcBef>
                          <a:spcPts val="0"/>
                        </a:spcBef>
                        <a:spcAft>
                          <a:spcPts val="0"/>
                        </a:spcAft>
                      </a:pPr>
                      <a:r>
                        <a:rPr lang="de-DE" sz="1600" dirty="0">
                          <a:effectLst/>
                        </a:rPr>
                        <a:t>1.05e-06</a:t>
                      </a:r>
                      <a:endParaRPr lang="en-US" sz="2000" dirty="0">
                        <a:effectLst/>
                        <a:latin typeface="Times New Roman"/>
                        <a:ea typeface="Calibri"/>
                      </a:endParaRPr>
                    </a:p>
                  </a:txBody>
                  <a:tcPr marL="56575" marR="56575" marT="0" marB="0" anchor="b"/>
                </a:tc>
              </a:tr>
              <a:tr h="247682">
                <a:tc>
                  <a:txBody>
                    <a:bodyPr/>
                    <a:lstStyle/>
                    <a:p>
                      <a:pPr marL="0" marR="0">
                        <a:spcBef>
                          <a:spcPts val="0"/>
                        </a:spcBef>
                        <a:spcAft>
                          <a:spcPts val="0"/>
                        </a:spcAft>
                      </a:pPr>
                      <a:r>
                        <a:rPr lang="de-DE" sz="1600" dirty="0">
                          <a:effectLst/>
                        </a:rPr>
                        <a:t>Cities around 1290</a:t>
                      </a:r>
                      <a:endParaRPr lang="en-US" sz="20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600">
                          <a:effectLst/>
                        </a:rPr>
                        <a:t>-0.646***</a:t>
                      </a:r>
                      <a:endParaRPr lang="en-US" sz="2000">
                        <a:effectLst/>
                        <a:latin typeface="Times New Roman"/>
                        <a:ea typeface="Calibri"/>
                      </a:endParaRPr>
                    </a:p>
                  </a:txBody>
                  <a:tcPr marL="56575" marR="56575" marT="0" marB="0" anchor="b"/>
                </a:tc>
                <a:tc>
                  <a:txBody>
                    <a:bodyPr/>
                    <a:lstStyle/>
                    <a:p>
                      <a:pPr marL="0" marR="0" algn="ctr">
                        <a:spcBef>
                          <a:spcPts val="0"/>
                        </a:spcBef>
                        <a:spcAft>
                          <a:spcPts val="0"/>
                        </a:spcAft>
                      </a:pPr>
                      <a:r>
                        <a:rPr lang="de-DE" sz="1600" dirty="0">
                          <a:effectLst/>
                        </a:rPr>
                        <a:t>0.0603</a:t>
                      </a:r>
                      <a:endParaRPr lang="en-US" sz="2000" dirty="0">
                        <a:effectLst/>
                        <a:latin typeface="Times New Roman"/>
                        <a:ea typeface="Calibri"/>
                      </a:endParaRPr>
                    </a:p>
                  </a:txBody>
                  <a:tcPr marL="56575" marR="56575" marT="0" marB="0" anchor="b"/>
                </a:tc>
              </a:tr>
              <a:tr h="247682">
                <a:tc>
                  <a:txBody>
                    <a:bodyPr/>
                    <a:lstStyle/>
                    <a:p>
                      <a:pPr marL="0" marR="0">
                        <a:spcBef>
                          <a:spcPts val="0"/>
                        </a:spcBef>
                        <a:spcAft>
                          <a:spcPts val="0"/>
                        </a:spcAft>
                      </a:pPr>
                      <a:r>
                        <a:rPr lang="de-DE" sz="1600" dirty="0">
                          <a:effectLst/>
                        </a:rPr>
                        <a:t>Universities prior 1500</a:t>
                      </a:r>
                      <a:endParaRPr lang="en-US" sz="20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600">
                          <a:effectLst/>
                        </a:rPr>
                        <a:t>-0.0305</a:t>
                      </a:r>
                      <a:endParaRPr lang="en-US" sz="2000">
                        <a:effectLst/>
                        <a:latin typeface="Times New Roman"/>
                        <a:ea typeface="Calibri"/>
                      </a:endParaRPr>
                    </a:p>
                  </a:txBody>
                  <a:tcPr marL="56575" marR="56575" marT="0" marB="0" anchor="b"/>
                </a:tc>
                <a:tc>
                  <a:txBody>
                    <a:bodyPr/>
                    <a:lstStyle/>
                    <a:p>
                      <a:pPr marL="0" marR="0" algn="ctr">
                        <a:spcBef>
                          <a:spcPts val="0"/>
                        </a:spcBef>
                        <a:spcAft>
                          <a:spcPts val="0"/>
                        </a:spcAft>
                      </a:pPr>
                      <a:r>
                        <a:rPr lang="de-DE" sz="1600" dirty="0">
                          <a:effectLst/>
                        </a:rPr>
                        <a:t>-0.00468</a:t>
                      </a:r>
                      <a:endParaRPr lang="en-US" sz="2000" dirty="0">
                        <a:effectLst/>
                        <a:latin typeface="Times New Roman"/>
                        <a:ea typeface="Calibri"/>
                      </a:endParaRPr>
                    </a:p>
                  </a:txBody>
                  <a:tcPr marL="56575" marR="56575" marT="0" marB="0" anchor="b"/>
                </a:tc>
              </a:tr>
              <a:tr h="247682">
                <a:tc>
                  <a:txBody>
                    <a:bodyPr/>
                    <a:lstStyle/>
                    <a:p>
                      <a:pPr marL="0" marR="0">
                        <a:spcBef>
                          <a:spcPts val="0"/>
                        </a:spcBef>
                        <a:spcAft>
                          <a:spcPts val="0"/>
                        </a:spcAft>
                      </a:pPr>
                      <a:r>
                        <a:rPr lang="de-DE" sz="1600" dirty="0">
                          <a:effectLst/>
                        </a:rPr>
                        <a:t>Harbours around 1290</a:t>
                      </a:r>
                      <a:endParaRPr lang="en-US" sz="20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600">
                          <a:effectLst/>
                        </a:rPr>
                        <a:t>0.164</a:t>
                      </a:r>
                      <a:endParaRPr lang="en-US" sz="2000">
                        <a:effectLst/>
                        <a:latin typeface="Times New Roman"/>
                        <a:ea typeface="Calibri"/>
                      </a:endParaRPr>
                    </a:p>
                  </a:txBody>
                  <a:tcPr marL="56575" marR="56575" marT="0" marB="0" anchor="b"/>
                </a:tc>
                <a:tc>
                  <a:txBody>
                    <a:bodyPr/>
                    <a:lstStyle/>
                    <a:p>
                      <a:pPr marL="0" marR="0" algn="ctr">
                        <a:spcBef>
                          <a:spcPts val="0"/>
                        </a:spcBef>
                        <a:spcAft>
                          <a:spcPts val="0"/>
                        </a:spcAft>
                      </a:pPr>
                      <a:r>
                        <a:rPr lang="de-DE" sz="1600" dirty="0">
                          <a:effectLst/>
                        </a:rPr>
                        <a:t>0.000249</a:t>
                      </a:r>
                      <a:endParaRPr lang="en-US" sz="2000" dirty="0">
                        <a:effectLst/>
                        <a:latin typeface="Times New Roman"/>
                        <a:ea typeface="Calibri"/>
                      </a:endParaRPr>
                    </a:p>
                  </a:txBody>
                  <a:tcPr marL="56575" marR="56575" marT="0" marB="0" anchor="b"/>
                </a:tc>
              </a:tr>
              <a:tr h="247682">
                <a:tc>
                  <a:txBody>
                    <a:bodyPr/>
                    <a:lstStyle/>
                    <a:p>
                      <a:pPr marL="0" marR="0">
                        <a:spcBef>
                          <a:spcPts val="0"/>
                        </a:spcBef>
                        <a:spcAft>
                          <a:spcPts val="0"/>
                        </a:spcAft>
                      </a:pPr>
                      <a:r>
                        <a:rPr lang="de-DE" sz="1600" dirty="0">
                          <a:effectLst/>
                        </a:rPr>
                        <a:t>Limits to agricultural use</a:t>
                      </a:r>
                      <a:endParaRPr lang="en-US" sz="20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600">
                          <a:effectLst/>
                        </a:rPr>
                        <a:t>-0.0911</a:t>
                      </a:r>
                      <a:endParaRPr lang="en-US" sz="2000">
                        <a:effectLst/>
                        <a:latin typeface="Times New Roman"/>
                        <a:ea typeface="Calibri"/>
                      </a:endParaRPr>
                    </a:p>
                  </a:txBody>
                  <a:tcPr marL="56575" marR="56575" marT="0" marB="0" anchor="b"/>
                </a:tc>
                <a:tc>
                  <a:txBody>
                    <a:bodyPr/>
                    <a:lstStyle/>
                    <a:p>
                      <a:pPr marL="0" marR="0" algn="ctr">
                        <a:spcBef>
                          <a:spcPts val="0"/>
                        </a:spcBef>
                        <a:spcAft>
                          <a:spcPts val="0"/>
                        </a:spcAft>
                      </a:pPr>
                      <a:r>
                        <a:rPr lang="de-DE" sz="1600" dirty="0">
                          <a:effectLst/>
                        </a:rPr>
                        <a:t>0.0982</a:t>
                      </a:r>
                      <a:endParaRPr lang="en-US" sz="2000" dirty="0">
                        <a:effectLst/>
                        <a:latin typeface="Times New Roman"/>
                        <a:ea typeface="Calibri"/>
                      </a:endParaRPr>
                    </a:p>
                  </a:txBody>
                  <a:tcPr marL="56575" marR="56575" marT="0" marB="0" anchor="b"/>
                </a:tc>
              </a:tr>
              <a:tr h="247682">
                <a:tc>
                  <a:txBody>
                    <a:bodyPr/>
                    <a:lstStyle/>
                    <a:p>
                      <a:pPr marL="0" marR="0">
                        <a:spcBef>
                          <a:spcPts val="0"/>
                        </a:spcBef>
                        <a:spcAft>
                          <a:spcPts val="0"/>
                        </a:spcAft>
                      </a:pPr>
                      <a:r>
                        <a:rPr lang="de-DE" sz="1600" dirty="0">
                          <a:effectLst/>
                        </a:rPr>
                        <a:t>Depth to rock</a:t>
                      </a:r>
                      <a:endParaRPr lang="en-US" sz="20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600">
                          <a:effectLst/>
                        </a:rPr>
                        <a:t>-0.0388</a:t>
                      </a:r>
                      <a:endParaRPr lang="en-US" sz="2000">
                        <a:effectLst/>
                        <a:latin typeface="Times New Roman"/>
                        <a:ea typeface="Calibri"/>
                      </a:endParaRPr>
                    </a:p>
                  </a:txBody>
                  <a:tcPr marL="56575" marR="56575" marT="0" marB="0" anchor="b"/>
                </a:tc>
                <a:tc>
                  <a:txBody>
                    <a:bodyPr/>
                    <a:lstStyle/>
                    <a:p>
                      <a:pPr marL="0" marR="0" algn="ctr">
                        <a:spcBef>
                          <a:spcPts val="0"/>
                        </a:spcBef>
                        <a:spcAft>
                          <a:spcPts val="0"/>
                        </a:spcAft>
                      </a:pPr>
                      <a:r>
                        <a:rPr lang="de-DE" sz="1600" dirty="0">
                          <a:effectLst/>
                        </a:rPr>
                        <a:t>0.00873</a:t>
                      </a:r>
                      <a:endParaRPr lang="en-US" sz="2000" dirty="0">
                        <a:effectLst/>
                        <a:latin typeface="Times New Roman"/>
                        <a:ea typeface="Calibri"/>
                      </a:endParaRPr>
                    </a:p>
                  </a:txBody>
                  <a:tcPr marL="56575" marR="56575" marT="0" marB="0" anchor="b"/>
                </a:tc>
              </a:tr>
              <a:tr h="247682">
                <a:tc>
                  <a:txBody>
                    <a:bodyPr/>
                    <a:lstStyle/>
                    <a:p>
                      <a:pPr marL="0" marR="0">
                        <a:spcBef>
                          <a:spcPts val="0"/>
                        </a:spcBef>
                        <a:spcAft>
                          <a:spcPts val="0"/>
                        </a:spcAft>
                      </a:pPr>
                      <a:r>
                        <a:rPr lang="de-DE" sz="1600" dirty="0">
                          <a:effectLst/>
                        </a:rPr>
                        <a:t>Mean July temperature </a:t>
                      </a:r>
                      <a:endParaRPr lang="en-US" sz="20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600">
                          <a:effectLst/>
                        </a:rPr>
                        <a:t>-0.0114</a:t>
                      </a:r>
                      <a:endParaRPr lang="en-US" sz="2000">
                        <a:effectLst/>
                        <a:latin typeface="Times New Roman"/>
                        <a:ea typeface="Calibri"/>
                      </a:endParaRPr>
                    </a:p>
                  </a:txBody>
                  <a:tcPr marL="56575" marR="56575" marT="0" marB="0" anchor="b"/>
                </a:tc>
                <a:tc>
                  <a:txBody>
                    <a:bodyPr/>
                    <a:lstStyle/>
                    <a:p>
                      <a:pPr marL="0" marR="0" algn="ctr">
                        <a:spcBef>
                          <a:spcPts val="0"/>
                        </a:spcBef>
                        <a:spcAft>
                          <a:spcPts val="0"/>
                        </a:spcAft>
                      </a:pPr>
                      <a:r>
                        <a:rPr lang="de-DE" sz="1600" dirty="0">
                          <a:effectLst/>
                        </a:rPr>
                        <a:t>-0.0122</a:t>
                      </a:r>
                      <a:endParaRPr lang="en-US" sz="2000" dirty="0">
                        <a:effectLst/>
                        <a:latin typeface="Times New Roman"/>
                        <a:ea typeface="Calibri"/>
                      </a:endParaRPr>
                    </a:p>
                  </a:txBody>
                  <a:tcPr marL="56575" marR="56575" marT="0" marB="0" anchor="b"/>
                </a:tc>
              </a:tr>
              <a:tr h="247682">
                <a:tc>
                  <a:txBody>
                    <a:bodyPr/>
                    <a:lstStyle/>
                    <a:p>
                      <a:pPr marL="0" marR="0">
                        <a:spcBef>
                          <a:spcPts val="0"/>
                        </a:spcBef>
                        <a:spcAft>
                          <a:spcPts val="0"/>
                        </a:spcAft>
                      </a:pPr>
                      <a:r>
                        <a:rPr lang="de-DE" sz="1600" dirty="0">
                          <a:effectLst/>
                        </a:rPr>
                        <a:t>Ruggedness</a:t>
                      </a:r>
                      <a:endParaRPr lang="en-US" sz="20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600">
                          <a:effectLst/>
                        </a:rPr>
                        <a:t>-0.000155</a:t>
                      </a:r>
                      <a:endParaRPr lang="en-US" sz="2000">
                        <a:effectLst/>
                        <a:latin typeface="Times New Roman"/>
                        <a:ea typeface="Calibri"/>
                      </a:endParaRPr>
                    </a:p>
                  </a:txBody>
                  <a:tcPr marL="56575" marR="56575" marT="0" marB="0" anchor="b"/>
                </a:tc>
                <a:tc>
                  <a:txBody>
                    <a:bodyPr/>
                    <a:lstStyle/>
                    <a:p>
                      <a:pPr marL="0" marR="0" algn="ctr">
                        <a:spcBef>
                          <a:spcPts val="0"/>
                        </a:spcBef>
                        <a:spcAft>
                          <a:spcPts val="0"/>
                        </a:spcAft>
                      </a:pPr>
                      <a:r>
                        <a:rPr lang="de-DE" sz="1600" dirty="0">
                          <a:effectLst/>
                        </a:rPr>
                        <a:t>-2.08e-05</a:t>
                      </a:r>
                      <a:endParaRPr lang="en-US" sz="2000" dirty="0">
                        <a:effectLst/>
                        <a:latin typeface="Times New Roman"/>
                        <a:ea typeface="Calibri"/>
                      </a:endParaRPr>
                    </a:p>
                  </a:txBody>
                  <a:tcPr marL="56575" marR="56575" marT="0" marB="0" anchor="b"/>
                </a:tc>
              </a:tr>
              <a:tr h="247682">
                <a:tc>
                  <a:txBody>
                    <a:bodyPr/>
                    <a:lstStyle/>
                    <a:p>
                      <a:pPr marL="0" marR="0">
                        <a:spcBef>
                          <a:spcPts val="0"/>
                        </a:spcBef>
                        <a:spcAft>
                          <a:spcPts val="0"/>
                        </a:spcAft>
                      </a:pPr>
                      <a:r>
                        <a:rPr lang="de-DE" sz="1600" dirty="0">
                          <a:effectLst/>
                        </a:rPr>
                        <a:t>Employment 1891</a:t>
                      </a:r>
                      <a:endParaRPr lang="en-US" sz="20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600">
                          <a:effectLst/>
                        </a:rPr>
                        <a:t>5.81e-07*</a:t>
                      </a:r>
                      <a:endParaRPr lang="en-US" sz="2000">
                        <a:effectLst/>
                        <a:latin typeface="Times New Roman"/>
                        <a:ea typeface="Calibri"/>
                      </a:endParaRPr>
                    </a:p>
                  </a:txBody>
                  <a:tcPr marL="56575" marR="56575" marT="0" marB="0" anchor="b"/>
                </a:tc>
                <a:tc>
                  <a:txBody>
                    <a:bodyPr/>
                    <a:lstStyle/>
                    <a:p>
                      <a:pPr marL="0" marR="0" algn="ctr">
                        <a:spcBef>
                          <a:spcPts val="0"/>
                        </a:spcBef>
                        <a:spcAft>
                          <a:spcPts val="0"/>
                        </a:spcAft>
                      </a:pPr>
                      <a:r>
                        <a:rPr lang="de-DE" sz="1600" dirty="0">
                          <a:effectLst/>
                        </a:rPr>
                        <a:t>2.51e-07***</a:t>
                      </a:r>
                      <a:endParaRPr lang="en-US" sz="2000" dirty="0">
                        <a:effectLst/>
                        <a:latin typeface="Times New Roman"/>
                        <a:ea typeface="Calibri"/>
                      </a:endParaRPr>
                    </a:p>
                  </a:txBody>
                  <a:tcPr marL="56575" marR="56575" marT="0" marB="0" anchor="b"/>
                </a:tc>
              </a:tr>
              <a:tr h="247682">
                <a:tc>
                  <a:txBody>
                    <a:bodyPr/>
                    <a:lstStyle/>
                    <a:p>
                      <a:pPr marL="0" marR="0">
                        <a:spcBef>
                          <a:spcPts val="0"/>
                        </a:spcBef>
                        <a:spcAft>
                          <a:spcPts val="0"/>
                        </a:spcAft>
                      </a:pPr>
                      <a:r>
                        <a:rPr lang="de-DE" sz="1600" dirty="0">
                          <a:effectLst/>
                        </a:rPr>
                        <a:t>Population density 1891</a:t>
                      </a:r>
                      <a:endParaRPr lang="en-US" sz="2000" dirty="0">
                        <a:effectLst/>
                        <a:latin typeface="Times New Roman"/>
                        <a:ea typeface="Calibri"/>
                      </a:endParaRPr>
                    </a:p>
                  </a:txBody>
                  <a:tcPr marL="56575" marR="56575" marT="0" marB="0" anchor="b"/>
                </a:tc>
                <a:tc>
                  <a:txBody>
                    <a:bodyPr/>
                    <a:lstStyle/>
                    <a:p>
                      <a:pPr marL="0" marR="0" algn="ctr">
                        <a:spcBef>
                          <a:spcPts val="0"/>
                        </a:spcBef>
                        <a:spcAft>
                          <a:spcPts val="0"/>
                        </a:spcAft>
                      </a:pPr>
                      <a:r>
                        <a:rPr lang="de-DE" sz="1600">
                          <a:effectLst/>
                        </a:rPr>
                        <a:t>-3.08e-05</a:t>
                      </a:r>
                      <a:endParaRPr lang="en-US" sz="2000">
                        <a:effectLst/>
                        <a:latin typeface="Times New Roman"/>
                        <a:ea typeface="Calibri"/>
                      </a:endParaRPr>
                    </a:p>
                  </a:txBody>
                  <a:tcPr marL="56575" marR="56575" marT="0" marB="0" anchor="b"/>
                </a:tc>
                <a:tc>
                  <a:txBody>
                    <a:bodyPr/>
                    <a:lstStyle/>
                    <a:p>
                      <a:pPr marL="0" marR="0" algn="ctr">
                        <a:spcBef>
                          <a:spcPts val="0"/>
                        </a:spcBef>
                        <a:spcAft>
                          <a:spcPts val="0"/>
                        </a:spcAft>
                      </a:pPr>
                      <a:r>
                        <a:rPr lang="de-DE" sz="1600" dirty="0">
                          <a:effectLst/>
                        </a:rPr>
                        <a:t>-3.48e-05</a:t>
                      </a:r>
                      <a:endParaRPr lang="en-US" sz="2000" dirty="0">
                        <a:effectLst/>
                        <a:latin typeface="Times New Roman"/>
                        <a:ea typeface="Calibri"/>
                      </a:endParaRPr>
                    </a:p>
                  </a:txBody>
                  <a:tcPr marL="56575" marR="56575" marT="0" marB="0" anchor="b"/>
                </a:tc>
              </a:tr>
            </a:tbl>
          </a:graphicData>
        </a:graphic>
      </p:graphicFrame>
    </p:spTree>
    <p:extLst>
      <p:ext uri="{BB962C8B-B14F-4D97-AF65-F5344CB8AC3E}">
        <p14:creationId xmlns:p14="http://schemas.microsoft.com/office/powerpoint/2010/main" val="4450235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b="1" dirty="0"/>
              <a:t>Robustness check using 1813-1820 male employment data</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53633094"/>
              </p:ext>
            </p:extLst>
          </p:nvPr>
        </p:nvGraphicFramePr>
        <p:xfrm>
          <a:off x="76201" y="1219200"/>
          <a:ext cx="8305800" cy="5333996"/>
        </p:xfrm>
        <a:graphic>
          <a:graphicData uri="http://schemas.openxmlformats.org/drawingml/2006/table">
            <a:tbl>
              <a:tblPr firstRow="1" firstCol="1" bandRow="1">
                <a:tableStyleId>{5C22544A-7EE6-4342-B048-85BDC9FD1C3A}</a:tableStyleId>
              </a:tblPr>
              <a:tblGrid>
                <a:gridCol w="2798206"/>
                <a:gridCol w="1489752"/>
                <a:gridCol w="1259010"/>
                <a:gridCol w="1305707"/>
                <a:gridCol w="1453125"/>
              </a:tblGrid>
              <a:tr h="262199">
                <a:tc>
                  <a:txBody>
                    <a:bodyPr/>
                    <a:lstStyle/>
                    <a:p>
                      <a:pPr marL="0" marR="0">
                        <a:spcBef>
                          <a:spcPts val="0"/>
                        </a:spcBef>
                        <a:spcAft>
                          <a:spcPts val="0"/>
                        </a:spcAft>
                      </a:pPr>
                      <a:r>
                        <a:rPr lang="en-US" sz="900" dirty="0">
                          <a:effectLst/>
                        </a:rPr>
                        <a:t> </a:t>
                      </a:r>
                      <a:endParaRPr lang="en-US" sz="1100" dirty="0">
                        <a:effectLst/>
                        <a:latin typeface="Times New Roman"/>
                        <a:ea typeface="Calibri"/>
                      </a:endParaRPr>
                    </a:p>
                  </a:txBody>
                  <a:tcPr marL="63646" marR="63646" marT="0" marB="0" anchor="b"/>
                </a:tc>
                <a:tc>
                  <a:txBody>
                    <a:bodyPr/>
                    <a:lstStyle/>
                    <a:p>
                      <a:pPr marL="0" marR="0" algn="ctr">
                        <a:spcBef>
                          <a:spcPts val="0"/>
                        </a:spcBef>
                        <a:spcAft>
                          <a:spcPts val="0"/>
                        </a:spcAft>
                      </a:pPr>
                      <a:r>
                        <a:rPr lang="de-DE" sz="1600">
                          <a:effectLst/>
                        </a:rPr>
                        <a:t>first stage</a:t>
                      </a:r>
                      <a:endParaRPr lang="en-US" sz="2400">
                        <a:effectLst/>
                        <a:latin typeface="Times New Roman"/>
                        <a:ea typeface="Calibri"/>
                      </a:endParaRPr>
                    </a:p>
                  </a:txBody>
                  <a:tcPr marL="63646" marR="63646" marT="0" marB="0" anchor="b"/>
                </a:tc>
                <a:tc gridSpan="3">
                  <a:txBody>
                    <a:bodyPr/>
                    <a:lstStyle/>
                    <a:p>
                      <a:pPr marL="0" marR="0" algn="ctr">
                        <a:spcBef>
                          <a:spcPts val="0"/>
                        </a:spcBef>
                        <a:spcAft>
                          <a:spcPts val="0"/>
                        </a:spcAft>
                      </a:pPr>
                      <a:r>
                        <a:rPr lang="de-DE" sz="1600" dirty="0">
                          <a:effectLst/>
                        </a:rPr>
                        <a:t>second stage</a:t>
                      </a:r>
                      <a:endParaRPr lang="en-US" sz="2400" dirty="0">
                        <a:effectLst/>
                        <a:latin typeface="Times New Roman"/>
                        <a:ea typeface="Calibri"/>
                      </a:endParaRPr>
                    </a:p>
                  </a:txBody>
                  <a:tcPr marL="63646" marR="63646" marT="0" marB="0" anchor="b"/>
                </a:tc>
                <a:tc hMerge="1">
                  <a:txBody>
                    <a:bodyPr/>
                    <a:lstStyle/>
                    <a:p>
                      <a:endParaRPr lang="en-US"/>
                    </a:p>
                  </a:txBody>
                  <a:tcPr/>
                </a:tc>
                <a:tc hMerge="1">
                  <a:txBody>
                    <a:bodyPr/>
                    <a:lstStyle/>
                    <a:p>
                      <a:endParaRPr lang="en-US"/>
                    </a:p>
                  </a:txBody>
                  <a:tcPr/>
                </a:tc>
              </a:tr>
              <a:tr h="262199">
                <a:tc>
                  <a:txBody>
                    <a:bodyPr/>
                    <a:lstStyle/>
                    <a:p>
                      <a:pPr marL="0" marR="0">
                        <a:spcBef>
                          <a:spcPts val="0"/>
                        </a:spcBef>
                        <a:spcAft>
                          <a:spcPts val="0"/>
                        </a:spcAft>
                      </a:pPr>
                      <a:r>
                        <a:rPr lang="de-DE" sz="900">
                          <a:effectLst/>
                        </a:rPr>
                        <a:t> </a:t>
                      </a:r>
                      <a:endParaRPr lang="en-US" sz="1100">
                        <a:effectLst/>
                        <a:latin typeface="Times New Roman"/>
                        <a:ea typeface="Calibri"/>
                      </a:endParaRPr>
                    </a:p>
                  </a:txBody>
                  <a:tcPr marL="63646" marR="63646" marT="0" marB="0" anchor="b"/>
                </a:tc>
                <a:tc>
                  <a:txBody>
                    <a:bodyPr/>
                    <a:lstStyle/>
                    <a:p>
                      <a:pPr marL="0" marR="0" algn="ctr">
                        <a:spcBef>
                          <a:spcPts val="0"/>
                        </a:spcBef>
                        <a:spcAft>
                          <a:spcPts val="0"/>
                        </a:spcAft>
                      </a:pPr>
                      <a:r>
                        <a:rPr lang="de-DE" sz="900">
                          <a:effectLst/>
                        </a:rPr>
                        <a:t>1</a:t>
                      </a:r>
                      <a:endParaRPr lang="en-US" sz="1100">
                        <a:effectLst/>
                        <a:latin typeface="Times New Roman"/>
                        <a:ea typeface="Calibri"/>
                      </a:endParaRPr>
                    </a:p>
                  </a:txBody>
                  <a:tcPr marL="63646" marR="63646" marT="0" marB="0" anchor="b"/>
                </a:tc>
                <a:tc>
                  <a:txBody>
                    <a:bodyPr/>
                    <a:lstStyle/>
                    <a:p>
                      <a:pPr marL="0" marR="0" algn="ctr">
                        <a:spcBef>
                          <a:spcPts val="0"/>
                        </a:spcBef>
                        <a:spcAft>
                          <a:spcPts val="0"/>
                        </a:spcAft>
                      </a:pPr>
                      <a:r>
                        <a:rPr lang="de-DE" sz="900">
                          <a:effectLst/>
                        </a:rPr>
                        <a:t>3</a:t>
                      </a:r>
                      <a:endParaRPr lang="en-US" sz="1100">
                        <a:effectLst/>
                        <a:latin typeface="Times New Roman"/>
                        <a:ea typeface="Calibri"/>
                      </a:endParaRPr>
                    </a:p>
                  </a:txBody>
                  <a:tcPr marL="63646" marR="63646" marT="0" marB="0" anchor="b"/>
                </a:tc>
                <a:tc>
                  <a:txBody>
                    <a:bodyPr/>
                    <a:lstStyle/>
                    <a:p>
                      <a:pPr marL="0" marR="0" algn="ctr">
                        <a:spcBef>
                          <a:spcPts val="0"/>
                        </a:spcBef>
                        <a:spcAft>
                          <a:spcPts val="0"/>
                        </a:spcAft>
                      </a:pPr>
                      <a:r>
                        <a:rPr lang="de-DE" sz="900">
                          <a:effectLst/>
                        </a:rPr>
                        <a:t>4</a:t>
                      </a:r>
                      <a:endParaRPr lang="en-US" sz="1100">
                        <a:effectLst/>
                        <a:latin typeface="Times New Roman"/>
                        <a:ea typeface="Calibri"/>
                      </a:endParaRPr>
                    </a:p>
                  </a:txBody>
                  <a:tcPr marL="63646" marR="63646" marT="0" marB="0" anchor="b"/>
                </a:tc>
                <a:tc>
                  <a:txBody>
                    <a:bodyPr/>
                    <a:lstStyle/>
                    <a:p>
                      <a:pPr marL="0" marR="0" algn="ctr">
                        <a:spcBef>
                          <a:spcPts val="0"/>
                        </a:spcBef>
                        <a:spcAft>
                          <a:spcPts val="0"/>
                        </a:spcAft>
                      </a:pPr>
                      <a:r>
                        <a:rPr lang="de-DE" sz="900">
                          <a:effectLst/>
                        </a:rPr>
                        <a:t>5</a:t>
                      </a:r>
                      <a:endParaRPr lang="en-US" sz="1100">
                        <a:effectLst/>
                        <a:latin typeface="Times New Roman"/>
                        <a:ea typeface="Calibri"/>
                      </a:endParaRPr>
                    </a:p>
                  </a:txBody>
                  <a:tcPr marL="63646" marR="63646" marT="0" marB="0" anchor="b"/>
                </a:tc>
              </a:tr>
              <a:tr h="876610">
                <a:tc>
                  <a:txBody>
                    <a:bodyPr/>
                    <a:lstStyle/>
                    <a:p>
                      <a:pPr marL="0" marR="0">
                        <a:spcBef>
                          <a:spcPts val="0"/>
                        </a:spcBef>
                        <a:spcAft>
                          <a:spcPts val="0"/>
                        </a:spcAft>
                      </a:pPr>
                      <a:r>
                        <a:rPr lang="de-DE" sz="1400">
                          <a:effectLst/>
                        </a:rPr>
                        <a:t> </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en-US" sz="1400" dirty="0" smtClean="0">
                          <a:effectLst/>
                        </a:rPr>
                        <a:t>Employment </a:t>
                      </a:r>
                      <a:r>
                        <a:rPr lang="en-US" sz="1400" dirty="0">
                          <a:effectLst/>
                        </a:rPr>
                        <a:t>share in large-scale industries 1813-1820</a:t>
                      </a:r>
                      <a:endParaRPr lang="en-US" sz="2000" dirty="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dirty="0" smtClean="0">
                          <a:effectLst/>
                        </a:rPr>
                        <a:t>Self-employment </a:t>
                      </a:r>
                      <a:r>
                        <a:rPr lang="de-DE" sz="1400" dirty="0">
                          <a:effectLst/>
                        </a:rPr>
                        <a:t>rate 2011</a:t>
                      </a:r>
                      <a:endParaRPr lang="en-US" sz="2000" dirty="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dirty="0" smtClean="0">
                          <a:effectLst/>
                        </a:rPr>
                        <a:t>Start-up </a:t>
                      </a:r>
                      <a:r>
                        <a:rPr lang="de-DE" sz="1400" dirty="0">
                          <a:effectLst/>
                        </a:rPr>
                        <a:t>rate 2011</a:t>
                      </a:r>
                      <a:endParaRPr lang="en-US" sz="2000" dirty="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dirty="0" smtClean="0">
                          <a:effectLst/>
                        </a:rPr>
                        <a:t>Entrepreneurial </a:t>
                      </a:r>
                      <a:r>
                        <a:rPr lang="de-DE" sz="1400" dirty="0">
                          <a:effectLst/>
                        </a:rPr>
                        <a:t>culture 2009-2011</a:t>
                      </a:r>
                      <a:endParaRPr lang="en-US" sz="2000" dirty="0">
                        <a:effectLst/>
                        <a:latin typeface="Times New Roman"/>
                        <a:ea typeface="Calibri"/>
                      </a:endParaRPr>
                    </a:p>
                  </a:txBody>
                  <a:tcPr marL="63646" marR="63646" marT="0" marB="0" anchor="b"/>
                </a:tc>
              </a:tr>
              <a:tr h="262199">
                <a:tc>
                  <a:txBody>
                    <a:bodyPr/>
                    <a:lstStyle/>
                    <a:p>
                      <a:pPr marL="0" marR="0">
                        <a:spcBef>
                          <a:spcPts val="0"/>
                        </a:spcBef>
                        <a:spcAft>
                          <a:spcPts val="0"/>
                        </a:spcAft>
                      </a:pPr>
                      <a:r>
                        <a:rPr lang="de-DE" sz="1400">
                          <a:effectLst/>
                        </a:rPr>
                        <a:t>Distance to coalfield</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-0.445***</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a:t>
                      </a:r>
                      <a:endParaRPr lang="en-US" sz="2000">
                        <a:effectLst/>
                        <a:latin typeface="Times New Roman"/>
                        <a:ea typeface="Calibri"/>
                      </a:endParaRPr>
                    </a:p>
                  </a:txBody>
                  <a:tcPr marL="63646" marR="63646" marT="0" marB="0" anchor="b"/>
                </a:tc>
              </a:tr>
              <a:tr h="262199">
                <a:tc>
                  <a:txBody>
                    <a:bodyPr/>
                    <a:lstStyle/>
                    <a:p>
                      <a:pPr marL="0" marR="0">
                        <a:spcBef>
                          <a:spcPts val="0"/>
                        </a:spcBef>
                        <a:spcAft>
                          <a:spcPts val="0"/>
                        </a:spcAft>
                      </a:pPr>
                      <a:r>
                        <a:rPr lang="de-DE" sz="1400">
                          <a:effectLst/>
                        </a:rPr>
                        <a:t> </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(0.0313)</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 </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 </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 </a:t>
                      </a:r>
                      <a:endParaRPr lang="en-US" sz="2000">
                        <a:effectLst/>
                        <a:latin typeface="Times New Roman"/>
                        <a:ea typeface="Calibri"/>
                      </a:endParaRPr>
                    </a:p>
                  </a:txBody>
                  <a:tcPr marL="63646" marR="63646" marT="0" marB="0" anchor="b"/>
                </a:tc>
              </a:tr>
              <a:tr h="524401">
                <a:tc>
                  <a:txBody>
                    <a:bodyPr/>
                    <a:lstStyle/>
                    <a:p>
                      <a:pPr marL="0" marR="0">
                        <a:spcBef>
                          <a:spcPts val="0"/>
                        </a:spcBef>
                        <a:spcAft>
                          <a:spcPts val="0"/>
                        </a:spcAft>
                      </a:pPr>
                      <a:r>
                        <a:rPr lang="en-US" sz="1400">
                          <a:effectLst/>
                        </a:rPr>
                        <a:t>Employment share in large-scale industries 1813-1820</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en-US" sz="1400">
                          <a:effectLst/>
                        </a:rPr>
                        <a:t> </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-0.126***</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-0.124***</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-0.160***</a:t>
                      </a:r>
                      <a:endParaRPr lang="en-US" sz="2000">
                        <a:effectLst/>
                        <a:latin typeface="Times New Roman"/>
                        <a:ea typeface="Calibri"/>
                      </a:endParaRPr>
                    </a:p>
                  </a:txBody>
                  <a:tcPr marL="63646" marR="63646" marT="0" marB="0" anchor="b"/>
                </a:tc>
              </a:tr>
              <a:tr h="262199">
                <a:tc>
                  <a:txBody>
                    <a:bodyPr/>
                    <a:lstStyle/>
                    <a:p>
                      <a:pPr marL="0" marR="0">
                        <a:spcBef>
                          <a:spcPts val="0"/>
                        </a:spcBef>
                        <a:spcAft>
                          <a:spcPts val="0"/>
                        </a:spcAft>
                      </a:pPr>
                      <a:r>
                        <a:rPr lang="de-DE" sz="1400" dirty="0">
                          <a:effectLst/>
                        </a:rPr>
                        <a:t>Watermills around 1800</a:t>
                      </a:r>
                      <a:endParaRPr lang="en-US" sz="2000" dirty="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-0.205***</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0.0539***</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0.00113</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dirty="0">
                          <a:effectLst/>
                        </a:rPr>
                        <a:t>0.0580*</a:t>
                      </a:r>
                      <a:endParaRPr lang="en-US" sz="2000" dirty="0">
                        <a:effectLst/>
                        <a:latin typeface="Times New Roman"/>
                        <a:ea typeface="Calibri"/>
                      </a:endParaRPr>
                    </a:p>
                  </a:txBody>
                  <a:tcPr marL="63646" marR="63646" marT="0" marB="0" anchor="b"/>
                </a:tc>
              </a:tr>
              <a:tr h="262199">
                <a:tc>
                  <a:txBody>
                    <a:bodyPr/>
                    <a:lstStyle/>
                    <a:p>
                      <a:pPr marL="0" marR="0">
                        <a:spcBef>
                          <a:spcPts val="0"/>
                        </a:spcBef>
                        <a:spcAft>
                          <a:spcPts val="0"/>
                        </a:spcAft>
                      </a:pPr>
                      <a:r>
                        <a:rPr lang="de-DE" sz="1400" dirty="0">
                          <a:effectLst/>
                        </a:rPr>
                        <a:t>Market potential 1811</a:t>
                      </a:r>
                      <a:endParaRPr lang="en-US" sz="2000" dirty="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5.11e-06</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-6.18e-07</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dirty="0">
                          <a:effectLst/>
                        </a:rPr>
                        <a:t>6.52e-06***</a:t>
                      </a:r>
                      <a:endParaRPr lang="en-US" sz="2000" dirty="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dirty="0">
                          <a:effectLst/>
                        </a:rPr>
                        <a:t>4.02e-06*</a:t>
                      </a:r>
                      <a:endParaRPr lang="en-US" sz="2000" dirty="0">
                        <a:effectLst/>
                        <a:latin typeface="Times New Roman"/>
                        <a:ea typeface="Calibri"/>
                      </a:endParaRPr>
                    </a:p>
                  </a:txBody>
                  <a:tcPr marL="63646" marR="63646" marT="0" marB="0" anchor="b"/>
                </a:tc>
              </a:tr>
              <a:tr h="262199">
                <a:tc>
                  <a:txBody>
                    <a:bodyPr/>
                    <a:lstStyle/>
                    <a:p>
                      <a:pPr marL="0" marR="0">
                        <a:spcBef>
                          <a:spcPts val="0"/>
                        </a:spcBef>
                        <a:spcAft>
                          <a:spcPts val="0"/>
                        </a:spcAft>
                      </a:pPr>
                      <a:r>
                        <a:rPr lang="de-DE" sz="1400" dirty="0">
                          <a:effectLst/>
                        </a:rPr>
                        <a:t>Cities around 1290</a:t>
                      </a:r>
                      <a:endParaRPr lang="en-US" sz="2000" dirty="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-0.171</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0.00794</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-0.0226</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dirty="0">
                          <a:effectLst/>
                        </a:rPr>
                        <a:t>0.0231</a:t>
                      </a:r>
                      <a:endParaRPr lang="en-US" sz="2000" dirty="0">
                        <a:effectLst/>
                        <a:latin typeface="Times New Roman"/>
                        <a:ea typeface="Calibri"/>
                      </a:endParaRPr>
                    </a:p>
                  </a:txBody>
                  <a:tcPr marL="63646" marR="63646" marT="0" marB="0" anchor="b"/>
                </a:tc>
              </a:tr>
              <a:tr h="262199">
                <a:tc>
                  <a:txBody>
                    <a:bodyPr/>
                    <a:lstStyle/>
                    <a:p>
                      <a:pPr marL="0" marR="0">
                        <a:spcBef>
                          <a:spcPts val="0"/>
                        </a:spcBef>
                        <a:spcAft>
                          <a:spcPts val="0"/>
                        </a:spcAft>
                      </a:pPr>
                      <a:r>
                        <a:rPr lang="de-DE" sz="1400" dirty="0">
                          <a:effectLst/>
                        </a:rPr>
                        <a:t>Universities prior 1500</a:t>
                      </a:r>
                      <a:endParaRPr lang="en-US" sz="2000" dirty="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0.194</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-0.140**</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-0.0899**</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-0.0106</a:t>
                      </a:r>
                      <a:endParaRPr lang="en-US" sz="2000">
                        <a:effectLst/>
                        <a:latin typeface="Times New Roman"/>
                        <a:ea typeface="Calibri"/>
                      </a:endParaRPr>
                    </a:p>
                  </a:txBody>
                  <a:tcPr marL="63646" marR="63646" marT="0" marB="0" anchor="b"/>
                </a:tc>
              </a:tr>
              <a:tr h="262199">
                <a:tc>
                  <a:txBody>
                    <a:bodyPr/>
                    <a:lstStyle/>
                    <a:p>
                      <a:pPr marL="0" marR="0">
                        <a:spcBef>
                          <a:spcPts val="0"/>
                        </a:spcBef>
                        <a:spcAft>
                          <a:spcPts val="0"/>
                        </a:spcAft>
                      </a:pPr>
                      <a:r>
                        <a:rPr lang="de-DE" sz="1400" dirty="0">
                          <a:effectLst/>
                        </a:rPr>
                        <a:t>Harbours around 1290</a:t>
                      </a:r>
                      <a:endParaRPr lang="en-US" sz="2000" dirty="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0.225*</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-0.0265</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0.00201</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dirty="0">
                          <a:effectLst/>
                        </a:rPr>
                        <a:t>-0.0261</a:t>
                      </a:r>
                      <a:endParaRPr lang="en-US" sz="2000" dirty="0">
                        <a:effectLst/>
                        <a:latin typeface="Times New Roman"/>
                        <a:ea typeface="Calibri"/>
                      </a:endParaRPr>
                    </a:p>
                  </a:txBody>
                  <a:tcPr marL="63646" marR="63646" marT="0" marB="0" anchor="b"/>
                </a:tc>
              </a:tr>
              <a:tr h="262199">
                <a:tc>
                  <a:txBody>
                    <a:bodyPr/>
                    <a:lstStyle/>
                    <a:p>
                      <a:pPr marL="0" marR="0">
                        <a:spcBef>
                          <a:spcPts val="0"/>
                        </a:spcBef>
                        <a:spcAft>
                          <a:spcPts val="0"/>
                        </a:spcAft>
                      </a:pPr>
                      <a:r>
                        <a:rPr lang="de-DE" sz="1400" dirty="0">
                          <a:effectLst/>
                        </a:rPr>
                        <a:t>Limits to agricultural use</a:t>
                      </a:r>
                      <a:endParaRPr lang="en-US" sz="2000" dirty="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dirty="0">
                          <a:effectLst/>
                        </a:rPr>
                        <a:t>-0.760***</a:t>
                      </a:r>
                      <a:endParaRPr lang="en-US" sz="2000" dirty="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0.224***</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0.216**</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dirty="0">
                          <a:effectLst/>
                        </a:rPr>
                        <a:t>0.284**</a:t>
                      </a:r>
                      <a:endParaRPr lang="en-US" sz="2000" dirty="0">
                        <a:effectLst/>
                        <a:latin typeface="Times New Roman"/>
                        <a:ea typeface="Calibri"/>
                      </a:endParaRPr>
                    </a:p>
                  </a:txBody>
                  <a:tcPr marL="63646" marR="63646" marT="0" marB="0" anchor="b"/>
                </a:tc>
              </a:tr>
              <a:tr h="262199">
                <a:tc>
                  <a:txBody>
                    <a:bodyPr/>
                    <a:lstStyle/>
                    <a:p>
                      <a:pPr marL="0" marR="0">
                        <a:spcBef>
                          <a:spcPts val="0"/>
                        </a:spcBef>
                        <a:spcAft>
                          <a:spcPts val="0"/>
                        </a:spcAft>
                      </a:pPr>
                      <a:r>
                        <a:rPr lang="de-DE" sz="1400" dirty="0">
                          <a:effectLst/>
                        </a:rPr>
                        <a:t>Depth to rock</a:t>
                      </a:r>
                      <a:endParaRPr lang="en-US" sz="2000" dirty="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-0.0654</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-0.000166</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0.0225</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dirty="0">
                          <a:effectLst/>
                        </a:rPr>
                        <a:t>0.0121</a:t>
                      </a:r>
                      <a:endParaRPr lang="en-US" sz="2000" dirty="0">
                        <a:effectLst/>
                        <a:latin typeface="Times New Roman"/>
                        <a:ea typeface="Calibri"/>
                      </a:endParaRPr>
                    </a:p>
                  </a:txBody>
                  <a:tcPr marL="63646" marR="63646" marT="0" marB="0" anchor="b"/>
                </a:tc>
              </a:tr>
              <a:tr h="262199">
                <a:tc>
                  <a:txBody>
                    <a:bodyPr/>
                    <a:lstStyle/>
                    <a:p>
                      <a:pPr marL="0" marR="0">
                        <a:spcBef>
                          <a:spcPts val="0"/>
                        </a:spcBef>
                        <a:spcAft>
                          <a:spcPts val="0"/>
                        </a:spcAft>
                      </a:pPr>
                      <a:r>
                        <a:rPr lang="de-DE" sz="1400" dirty="0">
                          <a:effectLst/>
                        </a:rPr>
                        <a:t>Mean July temperature </a:t>
                      </a:r>
                      <a:endParaRPr lang="en-US" sz="2000" dirty="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-0.205**</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0.0175</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-0.0165</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dirty="0">
                          <a:effectLst/>
                        </a:rPr>
                        <a:t>0.0176</a:t>
                      </a:r>
                      <a:endParaRPr lang="en-US" sz="2000" dirty="0">
                        <a:effectLst/>
                        <a:latin typeface="Times New Roman"/>
                        <a:ea typeface="Calibri"/>
                      </a:endParaRPr>
                    </a:p>
                  </a:txBody>
                  <a:tcPr marL="63646" marR="63646" marT="0" marB="0" anchor="b"/>
                </a:tc>
              </a:tr>
              <a:tr h="262199">
                <a:tc>
                  <a:txBody>
                    <a:bodyPr/>
                    <a:lstStyle/>
                    <a:p>
                      <a:pPr marL="0" marR="0">
                        <a:spcBef>
                          <a:spcPts val="0"/>
                        </a:spcBef>
                        <a:spcAft>
                          <a:spcPts val="0"/>
                        </a:spcAft>
                      </a:pPr>
                      <a:r>
                        <a:rPr lang="de-DE" sz="1400" dirty="0">
                          <a:effectLst/>
                        </a:rPr>
                        <a:t>Ruggedness</a:t>
                      </a:r>
                      <a:endParaRPr lang="en-US" sz="2000" dirty="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-0.000294</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0.000196**</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3.01e-05</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dirty="0">
                          <a:effectLst/>
                        </a:rPr>
                        <a:t>-9.25e-05</a:t>
                      </a:r>
                      <a:endParaRPr lang="en-US" sz="2000" dirty="0">
                        <a:effectLst/>
                        <a:latin typeface="Times New Roman"/>
                        <a:ea typeface="Calibri"/>
                      </a:endParaRPr>
                    </a:p>
                  </a:txBody>
                  <a:tcPr marL="63646" marR="63646" marT="0" marB="0" anchor="b"/>
                </a:tc>
              </a:tr>
              <a:tr h="262199">
                <a:tc>
                  <a:txBody>
                    <a:bodyPr/>
                    <a:lstStyle/>
                    <a:p>
                      <a:pPr marL="0" marR="0">
                        <a:spcBef>
                          <a:spcPts val="0"/>
                        </a:spcBef>
                        <a:spcAft>
                          <a:spcPts val="0"/>
                        </a:spcAft>
                      </a:pPr>
                      <a:r>
                        <a:rPr lang="de-DE" sz="1400" dirty="0">
                          <a:effectLst/>
                        </a:rPr>
                        <a:t>Population 1811</a:t>
                      </a:r>
                      <a:endParaRPr lang="en-US" sz="2000" dirty="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1.81e-06**</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2.43e-07***</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7.00e-07***</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dirty="0">
                          <a:effectLst/>
                        </a:rPr>
                        <a:t>4.55e-07***</a:t>
                      </a:r>
                      <a:endParaRPr lang="en-US" sz="2000" dirty="0">
                        <a:effectLst/>
                        <a:latin typeface="Times New Roman"/>
                        <a:ea typeface="Calibri"/>
                      </a:endParaRPr>
                    </a:p>
                  </a:txBody>
                  <a:tcPr marL="63646" marR="63646" marT="0" marB="0" anchor="b"/>
                </a:tc>
              </a:tr>
              <a:tr h="262199">
                <a:tc>
                  <a:txBody>
                    <a:bodyPr/>
                    <a:lstStyle/>
                    <a:p>
                      <a:pPr marL="0" marR="0">
                        <a:spcBef>
                          <a:spcPts val="0"/>
                        </a:spcBef>
                        <a:spcAft>
                          <a:spcPts val="0"/>
                        </a:spcAft>
                      </a:pPr>
                      <a:r>
                        <a:rPr lang="de-DE" sz="1400" dirty="0">
                          <a:effectLst/>
                        </a:rPr>
                        <a:t>Population density 1811</a:t>
                      </a:r>
                      <a:endParaRPr lang="en-US" sz="2000" dirty="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0.000245</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-4.02e-05</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a:effectLst/>
                        </a:rPr>
                        <a:t>-1.54e-05</a:t>
                      </a:r>
                      <a:endParaRPr lang="en-US" sz="2000">
                        <a:effectLst/>
                        <a:latin typeface="Times New Roman"/>
                        <a:ea typeface="Calibri"/>
                      </a:endParaRPr>
                    </a:p>
                  </a:txBody>
                  <a:tcPr marL="63646" marR="63646" marT="0" marB="0" anchor="b"/>
                </a:tc>
                <a:tc>
                  <a:txBody>
                    <a:bodyPr/>
                    <a:lstStyle/>
                    <a:p>
                      <a:pPr marL="0" marR="0" algn="ctr">
                        <a:spcBef>
                          <a:spcPts val="0"/>
                        </a:spcBef>
                        <a:spcAft>
                          <a:spcPts val="0"/>
                        </a:spcAft>
                      </a:pPr>
                      <a:r>
                        <a:rPr lang="de-DE" sz="1400" dirty="0">
                          <a:effectLst/>
                        </a:rPr>
                        <a:t>0.000215</a:t>
                      </a:r>
                      <a:endParaRPr lang="en-US" sz="2000" dirty="0">
                        <a:effectLst/>
                        <a:latin typeface="Times New Roman"/>
                        <a:ea typeface="Calibri"/>
                      </a:endParaRPr>
                    </a:p>
                  </a:txBody>
                  <a:tcPr marL="63646" marR="63646" marT="0" marB="0" anchor="b"/>
                </a:tc>
              </a:tr>
            </a:tbl>
          </a:graphicData>
        </a:graphic>
      </p:graphicFrame>
    </p:spTree>
    <p:extLst>
      <p:ext uri="{BB962C8B-B14F-4D97-AF65-F5344CB8AC3E}">
        <p14:creationId xmlns:p14="http://schemas.microsoft.com/office/powerpoint/2010/main" val="7293019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t>Mediation analysis</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63851809"/>
              </p:ext>
            </p:extLst>
          </p:nvPr>
        </p:nvGraphicFramePr>
        <p:xfrm>
          <a:off x="228600" y="1371600"/>
          <a:ext cx="8077200" cy="4800600"/>
        </p:xfrm>
        <a:graphic>
          <a:graphicData uri="http://schemas.openxmlformats.org/drawingml/2006/table">
            <a:tbl>
              <a:tblPr firstRow="1" firstCol="1" bandRow="1">
                <a:tableStyleId>{5C22544A-7EE6-4342-B048-85BDC9FD1C3A}</a:tableStyleId>
              </a:tblPr>
              <a:tblGrid>
                <a:gridCol w="2108199"/>
                <a:gridCol w="1233324"/>
                <a:gridCol w="928811"/>
                <a:gridCol w="928811"/>
                <a:gridCol w="1234222"/>
                <a:gridCol w="929709"/>
                <a:gridCol w="714124"/>
              </a:tblGrid>
              <a:tr h="436700">
                <a:tc>
                  <a:txBody>
                    <a:bodyPr/>
                    <a:lstStyle/>
                    <a:p>
                      <a:pPr marL="0" marR="0">
                        <a:spcBef>
                          <a:spcPts val="200"/>
                        </a:spcBef>
                        <a:spcAft>
                          <a:spcPts val="200"/>
                        </a:spcAft>
                      </a:pPr>
                      <a:r>
                        <a:rPr lang="en-US" sz="2000" dirty="0">
                          <a:effectLst/>
                        </a:rPr>
                        <a:t> </a:t>
                      </a:r>
                      <a:endParaRPr lang="en-US" sz="3200" dirty="0">
                        <a:effectLst/>
                        <a:latin typeface="Times New Roman"/>
                        <a:ea typeface="Calibri"/>
                      </a:endParaRPr>
                    </a:p>
                  </a:txBody>
                  <a:tcPr marL="68580" marR="68580" marT="0" marB="0"/>
                </a:tc>
                <a:tc gridSpan="3">
                  <a:txBody>
                    <a:bodyPr/>
                    <a:lstStyle/>
                    <a:p>
                      <a:pPr marL="0" marR="0" algn="ctr">
                        <a:spcBef>
                          <a:spcPts val="200"/>
                        </a:spcBef>
                        <a:spcAft>
                          <a:spcPts val="200"/>
                        </a:spcAft>
                      </a:pPr>
                      <a:r>
                        <a:rPr lang="de-DE" sz="2000">
                          <a:effectLst/>
                        </a:rPr>
                        <a:t>Indirect effect</a:t>
                      </a:r>
                      <a:endParaRPr lang="en-US" sz="3200">
                        <a:effectLst/>
                        <a:latin typeface="Times New Roman"/>
                        <a:ea typeface="Calibri"/>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ctr">
                        <a:spcBef>
                          <a:spcPts val="200"/>
                        </a:spcBef>
                        <a:spcAft>
                          <a:spcPts val="200"/>
                        </a:spcAft>
                      </a:pPr>
                      <a:r>
                        <a:rPr lang="de-DE" sz="2000">
                          <a:effectLst/>
                        </a:rPr>
                        <a:t>Direct effect</a:t>
                      </a:r>
                      <a:endParaRPr lang="en-US" sz="3200">
                        <a:effectLst/>
                        <a:latin typeface="Times New Roman"/>
                        <a:ea typeface="Calibri"/>
                      </a:endParaRPr>
                    </a:p>
                  </a:txBody>
                  <a:tcPr marL="68580" marR="68580" marT="0" marB="0"/>
                </a:tc>
                <a:tc hMerge="1">
                  <a:txBody>
                    <a:bodyPr/>
                    <a:lstStyle/>
                    <a:p>
                      <a:endParaRPr lang="en-US"/>
                    </a:p>
                  </a:txBody>
                  <a:tcPr/>
                </a:tc>
                <a:tc hMerge="1">
                  <a:txBody>
                    <a:bodyPr/>
                    <a:lstStyle/>
                    <a:p>
                      <a:endParaRPr lang="en-US"/>
                    </a:p>
                  </a:txBody>
                  <a:tcPr/>
                </a:tc>
              </a:tr>
              <a:tr h="668986">
                <a:tc>
                  <a:txBody>
                    <a:bodyPr/>
                    <a:lstStyle/>
                    <a:p>
                      <a:pPr marL="0" marR="0">
                        <a:spcBef>
                          <a:spcPts val="200"/>
                        </a:spcBef>
                        <a:spcAft>
                          <a:spcPts val="200"/>
                        </a:spcAft>
                      </a:pPr>
                      <a:r>
                        <a:rPr lang="de-DE" sz="2000">
                          <a:effectLst/>
                        </a:rPr>
                        <a:t> </a:t>
                      </a:r>
                      <a:endParaRPr lang="en-US" sz="3200">
                        <a:effectLst/>
                        <a:latin typeface="Times New Roman"/>
                        <a:ea typeface="Calibri"/>
                      </a:endParaRPr>
                    </a:p>
                  </a:txBody>
                  <a:tcPr marL="68580" marR="68580" marT="0" marB="0"/>
                </a:tc>
                <a:tc>
                  <a:txBody>
                    <a:bodyPr/>
                    <a:lstStyle/>
                    <a:p>
                      <a:pPr marL="0" marR="0">
                        <a:spcBef>
                          <a:spcPts val="200"/>
                        </a:spcBef>
                        <a:spcAft>
                          <a:spcPts val="200"/>
                        </a:spcAft>
                      </a:pPr>
                      <a:r>
                        <a:rPr lang="de-DE" sz="2000">
                          <a:effectLst/>
                        </a:rPr>
                        <a:t>Observed coefficient</a:t>
                      </a:r>
                      <a:endParaRPr lang="en-US" sz="3200">
                        <a:effectLst/>
                        <a:latin typeface="Times New Roman"/>
                        <a:ea typeface="Calibri"/>
                      </a:endParaRPr>
                    </a:p>
                  </a:txBody>
                  <a:tcPr marL="68580" marR="68580" marT="0" marB="0"/>
                </a:tc>
                <a:tc>
                  <a:txBody>
                    <a:bodyPr/>
                    <a:lstStyle/>
                    <a:p>
                      <a:pPr marL="0" marR="0">
                        <a:spcBef>
                          <a:spcPts val="200"/>
                        </a:spcBef>
                        <a:spcAft>
                          <a:spcPts val="200"/>
                        </a:spcAft>
                      </a:pPr>
                      <a:r>
                        <a:rPr lang="de-DE" sz="2000">
                          <a:effectLst/>
                        </a:rPr>
                        <a:t>LLCI</a:t>
                      </a:r>
                      <a:endParaRPr lang="en-US" sz="3200">
                        <a:effectLst/>
                        <a:latin typeface="Times New Roman"/>
                        <a:ea typeface="Calibri"/>
                      </a:endParaRPr>
                    </a:p>
                  </a:txBody>
                  <a:tcPr marL="68580" marR="68580" marT="0" marB="0"/>
                </a:tc>
                <a:tc>
                  <a:txBody>
                    <a:bodyPr/>
                    <a:lstStyle/>
                    <a:p>
                      <a:pPr marL="0" marR="0">
                        <a:spcBef>
                          <a:spcPts val="200"/>
                        </a:spcBef>
                        <a:spcAft>
                          <a:spcPts val="200"/>
                        </a:spcAft>
                      </a:pPr>
                      <a:r>
                        <a:rPr lang="de-DE" sz="2000">
                          <a:effectLst/>
                        </a:rPr>
                        <a:t>ULCI</a:t>
                      </a:r>
                      <a:endParaRPr lang="en-US" sz="3200">
                        <a:effectLst/>
                        <a:latin typeface="Times New Roman"/>
                        <a:ea typeface="Calibri"/>
                      </a:endParaRPr>
                    </a:p>
                  </a:txBody>
                  <a:tcPr marL="68580" marR="68580" marT="0" marB="0"/>
                </a:tc>
                <a:tc>
                  <a:txBody>
                    <a:bodyPr/>
                    <a:lstStyle/>
                    <a:p>
                      <a:pPr marL="0" marR="0">
                        <a:spcBef>
                          <a:spcPts val="200"/>
                        </a:spcBef>
                        <a:spcAft>
                          <a:spcPts val="200"/>
                        </a:spcAft>
                      </a:pPr>
                      <a:r>
                        <a:rPr lang="de-DE" sz="2000">
                          <a:effectLst/>
                        </a:rPr>
                        <a:t>Observed coefficient</a:t>
                      </a:r>
                      <a:endParaRPr lang="en-US" sz="3200">
                        <a:effectLst/>
                        <a:latin typeface="Times New Roman"/>
                        <a:ea typeface="Calibri"/>
                      </a:endParaRPr>
                    </a:p>
                  </a:txBody>
                  <a:tcPr marL="68580" marR="68580" marT="0" marB="0"/>
                </a:tc>
                <a:tc>
                  <a:txBody>
                    <a:bodyPr/>
                    <a:lstStyle/>
                    <a:p>
                      <a:pPr marL="0" marR="0">
                        <a:spcBef>
                          <a:spcPts val="200"/>
                        </a:spcBef>
                        <a:spcAft>
                          <a:spcPts val="200"/>
                        </a:spcAft>
                      </a:pPr>
                      <a:r>
                        <a:rPr lang="de-DE" sz="2000">
                          <a:effectLst/>
                        </a:rPr>
                        <a:t>LLCI</a:t>
                      </a:r>
                      <a:endParaRPr lang="en-US" sz="3200">
                        <a:effectLst/>
                        <a:latin typeface="Times New Roman"/>
                        <a:ea typeface="Calibri"/>
                      </a:endParaRPr>
                    </a:p>
                  </a:txBody>
                  <a:tcPr marL="68580" marR="68580" marT="0" marB="0"/>
                </a:tc>
                <a:tc>
                  <a:txBody>
                    <a:bodyPr/>
                    <a:lstStyle/>
                    <a:p>
                      <a:pPr marL="0" marR="0">
                        <a:spcBef>
                          <a:spcPts val="200"/>
                        </a:spcBef>
                        <a:spcAft>
                          <a:spcPts val="200"/>
                        </a:spcAft>
                      </a:pPr>
                      <a:r>
                        <a:rPr lang="de-DE" sz="2000">
                          <a:effectLst/>
                        </a:rPr>
                        <a:t>ULCI</a:t>
                      </a:r>
                      <a:endParaRPr lang="en-US" sz="3200">
                        <a:effectLst/>
                        <a:latin typeface="Times New Roman"/>
                        <a:ea typeface="Calibri"/>
                      </a:endParaRPr>
                    </a:p>
                  </a:txBody>
                  <a:tcPr marL="68580" marR="68580" marT="0" marB="0"/>
                </a:tc>
              </a:tr>
              <a:tr h="1018966">
                <a:tc>
                  <a:txBody>
                    <a:bodyPr/>
                    <a:lstStyle/>
                    <a:p>
                      <a:pPr marL="0" marR="0">
                        <a:spcBef>
                          <a:spcPts val="200"/>
                        </a:spcBef>
                        <a:spcAft>
                          <a:spcPts val="200"/>
                        </a:spcAft>
                      </a:pPr>
                      <a:r>
                        <a:rPr lang="en-US" sz="2000">
                          <a:effectLst/>
                        </a:rPr>
                        <a:t>Human capital on start-up rate</a:t>
                      </a:r>
                      <a:endParaRPr lang="en-US" sz="3200">
                        <a:effectLst/>
                        <a:latin typeface="Times New Roman"/>
                        <a:ea typeface="Calibri"/>
                      </a:endParaRPr>
                    </a:p>
                  </a:txBody>
                  <a:tcPr marL="68580" marR="68580" marT="0" marB="0"/>
                </a:tc>
                <a:tc>
                  <a:txBody>
                    <a:bodyPr/>
                    <a:lstStyle/>
                    <a:p>
                      <a:pPr marL="0" marR="0">
                        <a:spcBef>
                          <a:spcPts val="200"/>
                        </a:spcBef>
                        <a:spcAft>
                          <a:spcPts val="200"/>
                        </a:spcAft>
                      </a:pPr>
                      <a:r>
                        <a:rPr lang="de-DE" sz="2000">
                          <a:effectLst/>
                        </a:rPr>
                        <a:t>-.026**</a:t>
                      </a:r>
                      <a:endParaRPr lang="en-US" sz="3200">
                        <a:effectLst/>
                      </a:endParaRPr>
                    </a:p>
                    <a:p>
                      <a:pPr marL="0" marR="0">
                        <a:spcBef>
                          <a:spcPts val="200"/>
                        </a:spcBef>
                        <a:spcAft>
                          <a:spcPts val="200"/>
                        </a:spcAft>
                      </a:pPr>
                      <a:r>
                        <a:rPr lang="de-DE" sz="2000">
                          <a:effectLst/>
                        </a:rPr>
                        <a:t>(.013)</a:t>
                      </a:r>
                      <a:endParaRPr lang="en-US" sz="3200">
                        <a:effectLst/>
                        <a:latin typeface="Times New Roman"/>
                        <a:ea typeface="Calibri"/>
                      </a:endParaRPr>
                    </a:p>
                  </a:txBody>
                  <a:tcPr marL="68580" marR="68580" marT="0" marB="0"/>
                </a:tc>
                <a:tc>
                  <a:txBody>
                    <a:bodyPr/>
                    <a:lstStyle/>
                    <a:p>
                      <a:pPr marL="0" marR="0">
                        <a:spcBef>
                          <a:spcPts val="200"/>
                        </a:spcBef>
                        <a:spcAft>
                          <a:spcPts val="200"/>
                        </a:spcAft>
                      </a:pPr>
                      <a:r>
                        <a:rPr lang="de-DE" sz="2000">
                          <a:effectLst/>
                        </a:rPr>
                        <a:t>-.055</a:t>
                      </a:r>
                      <a:endParaRPr lang="en-US" sz="3200">
                        <a:effectLst/>
                        <a:latin typeface="Times New Roman"/>
                        <a:ea typeface="Calibri"/>
                      </a:endParaRPr>
                    </a:p>
                  </a:txBody>
                  <a:tcPr marL="68580" marR="68580" marT="0" marB="0"/>
                </a:tc>
                <a:tc>
                  <a:txBody>
                    <a:bodyPr/>
                    <a:lstStyle/>
                    <a:p>
                      <a:pPr marL="0" marR="0">
                        <a:spcBef>
                          <a:spcPts val="200"/>
                        </a:spcBef>
                        <a:spcAft>
                          <a:spcPts val="200"/>
                        </a:spcAft>
                      </a:pPr>
                      <a:r>
                        <a:rPr lang="de-DE" sz="2000">
                          <a:effectLst/>
                        </a:rPr>
                        <a:t>-.007</a:t>
                      </a:r>
                      <a:endParaRPr lang="en-US" sz="3200">
                        <a:effectLst/>
                        <a:latin typeface="Times New Roman"/>
                        <a:ea typeface="Calibri"/>
                      </a:endParaRPr>
                    </a:p>
                  </a:txBody>
                  <a:tcPr marL="68580" marR="68580" marT="0" marB="0"/>
                </a:tc>
                <a:tc>
                  <a:txBody>
                    <a:bodyPr/>
                    <a:lstStyle/>
                    <a:p>
                      <a:pPr marL="0" marR="0">
                        <a:spcBef>
                          <a:spcPts val="200"/>
                        </a:spcBef>
                        <a:spcAft>
                          <a:spcPts val="200"/>
                        </a:spcAft>
                      </a:pPr>
                      <a:r>
                        <a:rPr lang="de-DE" sz="2000">
                          <a:effectLst/>
                        </a:rPr>
                        <a:t>-.200***</a:t>
                      </a:r>
                      <a:endParaRPr lang="en-US" sz="3200">
                        <a:effectLst/>
                      </a:endParaRPr>
                    </a:p>
                    <a:p>
                      <a:pPr marL="0" marR="0">
                        <a:spcBef>
                          <a:spcPts val="200"/>
                        </a:spcBef>
                        <a:spcAft>
                          <a:spcPts val="200"/>
                        </a:spcAft>
                      </a:pPr>
                      <a:r>
                        <a:rPr lang="de-DE" sz="2000">
                          <a:effectLst/>
                        </a:rPr>
                        <a:t>(.042)</a:t>
                      </a:r>
                      <a:endParaRPr lang="en-US" sz="3200">
                        <a:effectLst/>
                        <a:latin typeface="Times New Roman"/>
                        <a:ea typeface="Calibri"/>
                      </a:endParaRPr>
                    </a:p>
                  </a:txBody>
                  <a:tcPr marL="68580" marR="68580" marT="0" marB="0"/>
                </a:tc>
                <a:tc>
                  <a:txBody>
                    <a:bodyPr/>
                    <a:lstStyle/>
                    <a:p>
                      <a:pPr marL="0" marR="0">
                        <a:spcBef>
                          <a:spcPts val="200"/>
                        </a:spcBef>
                        <a:spcAft>
                          <a:spcPts val="200"/>
                        </a:spcAft>
                      </a:pPr>
                      <a:r>
                        <a:rPr lang="de-DE" sz="2000">
                          <a:effectLst/>
                        </a:rPr>
                        <a:t>-.026</a:t>
                      </a:r>
                      <a:endParaRPr lang="en-US" sz="3200">
                        <a:effectLst/>
                        <a:latin typeface="Times New Roman"/>
                        <a:ea typeface="Calibri"/>
                      </a:endParaRPr>
                    </a:p>
                  </a:txBody>
                  <a:tcPr marL="68580" marR="68580" marT="0" marB="0"/>
                </a:tc>
                <a:tc>
                  <a:txBody>
                    <a:bodyPr/>
                    <a:lstStyle/>
                    <a:p>
                      <a:pPr marL="0" marR="0">
                        <a:spcBef>
                          <a:spcPts val="200"/>
                        </a:spcBef>
                        <a:spcAft>
                          <a:spcPts val="200"/>
                        </a:spcAft>
                      </a:pPr>
                      <a:r>
                        <a:rPr lang="de-DE" sz="2000" dirty="0">
                          <a:effectLst/>
                        </a:rPr>
                        <a:t>-.095</a:t>
                      </a:r>
                      <a:endParaRPr lang="en-US" sz="3200" dirty="0">
                        <a:effectLst/>
                        <a:latin typeface="Times New Roman"/>
                        <a:ea typeface="Calibri"/>
                      </a:endParaRPr>
                    </a:p>
                  </a:txBody>
                  <a:tcPr marL="68580" marR="68580" marT="0" marB="0"/>
                </a:tc>
              </a:tr>
              <a:tr h="1337974">
                <a:tc>
                  <a:txBody>
                    <a:bodyPr/>
                    <a:lstStyle/>
                    <a:p>
                      <a:pPr marL="0" marR="0">
                        <a:spcBef>
                          <a:spcPts val="200"/>
                        </a:spcBef>
                        <a:spcAft>
                          <a:spcPts val="200"/>
                        </a:spcAft>
                      </a:pPr>
                      <a:r>
                        <a:rPr lang="en-US" sz="2000">
                          <a:effectLst/>
                        </a:rPr>
                        <a:t>Human capital on self-employment rate</a:t>
                      </a:r>
                      <a:endParaRPr lang="en-US" sz="3200">
                        <a:effectLst/>
                        <a:latin typeface="Times New Roman"/>
                        <a:ea typeface="Calibri"/>
                      </a:endParaRPr>
                    </a:p>
                  </a:txBody>
                  <a:tcPr marL="68580" marR="68580" marT="0" marB="0"/>
                </a:tc>
                <a:tc>
                  <a:txBody>
                    <a:bodyPr/>
                    <a:lstStyle/>
                    <a:p>
                      <a:pPr marL="0" marR="0">
                        <a:spcBef>
                          <a:spcPts val="200"/>
                        </a:spcBef>
                        <a:spcAft>
                          <a:spcPts val="200"/>
                        </a:spcAft>
                      </a:pPr>
                      <a:r>
                        <a:rPr lang="en-US" sz="2000">
                          <a:effectLst/>
                        </a:rPr>
                        <a:t>.002</a:t>
                      </a:r>
                      <a:endParaRPr lang="en-US" sz="3200">
                        <a:effectLst/>
                      </a:endParaRPr>
                    </a:p>
                    <a:p>
                      <a:pPr marL="0" marR="0">
                        <a:spcBef>
                          <a:spcPts val="200"/>
                        </a:spcBef>
                        <a:spcAft>
                          <a:spcPts val="200"/>
                        </a:spcAft>
                      </a:pPr>
                      <a:r>
                        <a:rPr lang="en-US" sz="2000">
                          <a:effectLst/>
                        </a:rPr>
                        <a:t>(.018)</a:t>
                      </a:r>
                      <a:endParaRPr lang="en-US" sz="3200">
                        <a:effectLst/>
                        <a:latin typeface="Times New Roman"/>
                        <a:ea typeface="Calibri"/>
                      </a:endParaRPr>
                    </a:p>
                  </a:txBody>
                  <a:tcPr marL="68580" marR="68580" marT="0" marB="0"/>
                </a:tc>
                <a:tc>
                  <a:txBody>
                    <a:bodyPr/>
                    <a:lstStyle/>
                    <a:p>
                      <a:pPr marL="0" marR="0">
                        <a:spcBef>
                          <a:spcPts val="200"/>
                        </a:spcBef>
                        <a:spcAft>
                          <a:spcPts val="200"/>
                        </a:spcAft>
                      </a:pPr>
                      <a:r>
                        <a:rPr lang="en-US" sz="2000" dirty="0">
                          <a:effectLst/>
                        </a:rPr>
                        <a:t>-.034</a:t>
                      </a:r>
                      <a:endParaRPr lang="en-US" sz="3200" dirty="0">
                        <a:effectLst/>
                        <a:latin typeface="Times New Roman"/>
                        <a:ea typeface="Calibri"/>
                      </a:endParaRPr>
                    </a:p>
                  </a:txBody>
                  <a:tcPr marL="68580" marR="68580" marT="0" marB="0"/>
                </a:tc>
                <a:tc>
                  <a:txBody>
                    <a:bodyPr/>
                    <a:lstStyle/>
                    <a:p>
                      <a:pPr marL="0" marR="0">
                        <a:spcBef>
                          <a:spcPts val="200"/>
                        </a:spcBef>
                        <a:spcAft>
                          <a:spcPts val="200"/>
                        </a:spcAft>
                      </a:pPr>
                      <a:r>
                        <a:rPr lang="en-US" sz="2000">
                          <a:effectLst/>
                        </a:rPr>
                        <a:t>.038</a:t>
                      </a:r>
                      <a:endParaRPr lang="en-US" sz="3200">
                        <a:effectLst/>
                        <a:latin typeface="Times New Roman"/>
                        <a:ea typeface="Calibri"/>
                      </a:endParaRPr>
                    </a:p>
                  </a:txBody>
                  <a:tcPr marL="68580" marR="68580" marT="0" marB="0"/>
                </a:tc>
                <a:tc>
                  <a:txBody>
                    <a:bodyPr/>
                    <a:lstStyle/>
                    <a:p>
                      <a:pPr marL="0" marR="0">
                        <a:spcBef>
                          <a:spcPts val="200"/>
                        </a:spcBef>
                        <a:spcAft>
                          <a:spcPts val="200"/>
                        </a:spcAft>
                      </a:pPr>
                      <a:r>
                        <a:rPr lang="en-US" sz="2000">
                          <a:effectLst/>
                        </a:rPr>
                        <a:t>-.208***</a:t>
                      </a:r>
                      <a:endParaRPr lang="en-US" sz="3200">
                        <a:effectLst/>
                      </a:endParaRPr>
                    </a:p>
                    <a:p>
                      <a:pPr marL="0" marR="0">
                        <a:spcBef>
                          <a:spcPts val="200"/>
                        </a:spcBef>
                        <a:spcAft>
                          <a:spcPts val="200"/>
                        </a:spcAft>
                      </a:pPr>
                      <a:r>
                        <a:rPr lang="en-US" sz="2000">
                          <a:effectLst/>
                        </a:rPr>
                        <a:t>(.053)</a:t>
                      </a:r>
                      <a:endParaRPr lang="en-US" sz="3200">
                        <a:effectLst/>
                        <a:latin typeface="Times New Roman"/>
                        <a:ea typeface="Calibri"/>
                      </a:endParaRPr>
                    </a:p>
                  </a:txBody>
                  <a:tcPr marL="68580" marR="68580" marT="0" marB="0"/>
                </a:tc>
                <a:tc>
                  <a:txBody>
                    <a:bodyPr/>
                    <a:lstStyle/>
                    <a:p>
                      <a:pPr marL="0" marR="0">
                        <a:spcBef>
                          <a:spcPts val="200"/>
                        </a:spcBef>
                        <a:spcAft>
                          <a:spcPts val="200"/>
                        </a:spcAft>
                      </a:pPr>
                      <a:r>
                        <a:rPr lang="en-US" sz="2000">
                          <a:effectLst/>
                        </a:rPr>
                        <a:t>-.308</a:t>
                      </a:r>
                      <a:endParaRPr lang="en-US" sz="3200">
                        <a:effectLst/>
                        <a:latin typeface="Times New Roman"/>
                        <a:ea typeface="Calibri"/>
                      </a:endParaRPr>
                    </a:p>
                  </a:txBody>
                  <a:tcPr marL="68580" marR="68580" marT="0" marB="0"/>
                </a:tc>
                <a:tc>
                  <a:txBody>
                    <a:bodyPr/>
                    <a:lstStyle/>
                    <a:p>
                      <a:pPr marL="0" marR="0">
                        <a:spcBef>
                          <a:spcPts val="200"/>
                        </a:spcBef>
                        <a:spcAft>
                          <a:spcPts val="200"/>
                        </a:spcAft>
                      </a:pPr>
                      <a:r>
                        <a:rPr lang="en-US" sz="2000">
                          <a:effectLst/>
                        </a:rPr>
                        <a:t>-.104</a:t>
                      </a:r>
                      <a:endParaRPr lang="en-US" sz="3200">
                        <a:effectLst/>
                        <a:latin typeface="Times New Roman"/>
                        <a:ea typeface="Calibri"/>
                      </a:endParaRPr>
                    </a:p>
                  </a:txBody>
                  <a:tcPr marL="68580" marR="68580" marT="0" marB="0"/>
                </a:tc>
              </a:tr>
              <a:tr h="1337974">
                <a:tc>
                  <a:txBody>
                    <a:bodyPr/>
                    <a:lstStyle/>
                    <a:p>
                      <a:pPr marL="0" marR="0">
                        <a:spcBef>
                          <a:spcPts val="200"/>
                        </a:spcBef>
                        <a:spcAft>
                          <a:spcPts val="200"/>
                        </a:spcAft>
                      </a:pPr>
                      <a:r>
                        <a:rPr lang="en-US" sz="2000" dirty="0">
                          <a:effectLst/>
                        </a:rPr>
                        <a:t>Human capital on entrepreneurship culture</a:t>
                      </a:r>
                      <a:endParaRPr lang="en-US" sz="3200" dirty="0">
                        <a:effectLst/>
                        <a:latin typeface="Times New Roman"/>
                        <a:ea typeface="Calibri"/>
                      </a:endParaRPr>
                    </a:p>
                  </a:txBody>
                  <a:tcPr marL="68580" marR="68580" marT="0" marB="0"/>
                </a:tc>
                <a:tc>
                  <a:txBody>
                    <a:bodyPr/>
                    <a:lstStyle/>
                    <a:p>
                      <a:pPr marL="0" marR="0">
                        <a:spcBef>
                          <a:spcPts val="200"/>
                        </a:spcBef>
                        <a:spcAft>
                          <a:spcPts val="200"/>
                        </a:spcAft>
                      </a:pPr>
                      <a:r>
                        <a:rPr lang="en-US" sz="2000">
                          <a:effectLst/>
                        </a:rPr>
                        <a:t>-.006**</a:t>
                      </a:r>
                      <a:endParaRPr lang="en-US" sz="3200">
                        <a:effectLst/>
                      </a:endParaRPr>
                    </a:p>
                    <a:p>
                      <a:pPr marL="0" marR="0">
                        <a:spcBef>
                          <a:spcPts val="200"/>
                        </a:spcBef>
                        <a:spcAft>
                          <a:spcPts val="200"/>
                        </a:spcAft>
                      </a:pPr>
                      <a:r>
                        <a:rPr lang="en-US" sz="2000">
                          <a:effectLst/>
                        </a:rPr>
                        <a:t>(.003)</a:t>
                      </a:r>
                      <a:endParaRPr lang="en-US" sz="3200">
                        <a:effectLst/>
                        <a:latin typeface="Times New Roman"/>
                        <a:ea typeface="Calibri"/>
                      </a:endParaRPr>
                    </a:p>
                  </a:txBody>
                  <a:tcPr marL="68580" marR="68580" marT="0" marB="0"/>
                </a:tc>
                <a:tc>
                  <a:txBody>
                    <a:bodyPr/>
                    <a:lstStyle/>
                    <a:p>
                      <a:pPr marL="0" marR="0">
                        <a:spcBef>
                          <a:spcPts val="200"/>
                        </a:spcBef>
                        <a:spcAft>
                          <a:spcPts val="200"/>
                        </a:spcAft>
                      </a:pPr>
                      <a:r>
                        <a:rPr lang="en-US" sz="2000">
                          <a:effectLst/>
                        </a:rPr>
                        <a:t>-.014</a:t>
                      </a:r>
                      <a:endParaRPr lang="en-US" sz="3200">
                        <a:effectLst/>
                        <a:latin typeface="Times New Roman"/>
                        <a:ea typeface="Calibri"/>
                      </a:endParaRPr>
                    </a:p>
                  </a:txBody>
                  <a:tcPr marL="68580" marR="68580" marT="0" marB="0"/>
                </a:tc>
                <a:tc>
                  <a:txBody>
                    <a:bodyPr/>
                    <a:lstStyle/>
                    <a:p>
                      <a:pPr marL="0" marR="0">
                        <a:spcBef>
                          <a:spcPts val="200"/>
                        </a:spcBef>
                        <a:spcAft>
                          <a:spcPts val="200"/>
                        </a:spcAft>
                      </a:pPr>
                      <a:r>
                        <a:rPr lang="en-US" sz="2000">
                          <a:effectLst/>
                        </a:rPr>
                        <a:t>-.002</a:t>
                      </a:r>
                      <a:endParaRPr lang="en-US" sz="3200">
                        <a:effectLst/>
                        <a:latin typeface="Times New Roman"/>
                        <a:ea typeface="Calibri"/>
                      </a:endParaRPr>
                    </a:p>
                  </a:txBody>
                  <a:tcPr marL="68580" marR="68580" marT="0" marB="0"/>
                </a:tc>
                <a:tc>
                  <a:txBody>
                    <a:bodyPr/>
                    <a:lstStyle/>
                    <a:p>
                      <a:pPr marL="0" marR="0">
                        <a:spcBef>
                          <a:spcPts val="200"/>
                        </a:spcBef>
                        <a:spcAft>
                          <a:spcPts val="200"/>
                        </a:spcAft>
                      </a:pPr>
                      <a:r>
                        <a:rPr lang="en-US" sz="2000">
                          <a:effectLst/>
                        </a:rPr>
                        <a:t>-.013*</a:t>
                      </a:r>
                      <a:endParaRPr lang="en-US" sz="3200">
                        <a:effectLst/>
                      </a:endParaRPr>
                    </a:p>
                    <a:p>
                      <a:pPr marL="0" marR="0">
                        <a:spcBef>
                          <a:spcPts val="200"/>
                        </a:spcBef>
                        <a:spcAft>
                          <a:spcPts val="200"/>
                        </a:spcAft>
                      </a:pPr>
                      <a:r>
                        <a:rPr lang="en-US" sz="2000">
                          <a:effectLst/>
                        </a:rPr>
                        <a:t>(.007)</a:t>
                      </a:r>
                      <a:endParaRPr lang="en-US" sz="3200">
                        <a:effectLst/>
                        <a:latin typeface="Times New Roman"/>
                        <a:ea typeface="Calibri"/>
                      </a:endParaRPr>
                    </a:p>
                  </a:txBody>
                  <a:tcPr marL="68580" marR="68580" marT="0" marB="0"/>
                </a:tc>
                <a:tc>
                  <a:txBody>
                    <a:bodyPr/>
                    <a:lstStyle/>
                    <a:p>
                      <a:pPr marL="0" marR="0">
                        <a:spcBef>
                          <a:spcPts val="200"/>
                        </a:spcBef>
                        <a:spcAft>
                          <a:spcPts val="200"/>
                        </a:spcAft>
                      </a:pPr>
                      <a:r>
                        <a:rPr lang="en-US" sz="2000">
                          <a:effectLst/>
                        </a:rPr>
                        <a:t>-.027</a:t>
                      </a:r>
                      <a:endParaRPr lang="en-US" sz="3200">
                        <a:effectLst/>
                        <a:latin typeface="Times New Roman"/>
                        <a:ea typeface="Calibri"/>
                      </a:endParaRPr>
                    </a:p>
                  </a:txBody>
                  <a:tcPr marL="68580" marR="68580" marT="0" marB="0"/>
                </a:tc>
                <a:tc>
                  <a:txBody>
                    <a:bodyPr/>
                    <a:lstStyle/>
                    <a:p>
                      <a:pPr marL="0" marR="0">
                        <a:spcBef>
                          <a:spcPts val="200"/>
                        </a:spcBef>
                        <a:spcAft>
                          <a:spcPts val="200"/>
                        </a:spcAft>
                      </a:pPr>
                      <a:r>
                        <a:rPr lang="en-US" sz="2000" dirty="0">
                          <a:effectLst/>
                        </a:rPr>
                        <a:t>.001</a:t>
                      </a:r>
                      <a:endParaRPr lang="en-US" sz="3200" dirty="0">
                        <a:effectLst/>
                        <a:latin typeface="Times New Roman"/>
                        <a:ea typeface="Calibri"/>
                      </a:endParaRPr>
                    </a:p>
                  </a:txBody>
                  <a:tcPr marL="68580" marR="68580" marT="0" marB="0"/>
                </a:tc>
              </a:tr>
            </a:tbl>
          </a:graphicData>
        </a:graphic>
      </p:graphicFrame>
    </p:spTree>
    <p:extLst>
      <p:ext uri="{BB962C8B-B14F-4D97-AF65-F5344CB8AC3E}">
        <p14:creationId xmlns:p14="http://schemas.microsoft.com/office/powerpoint/2010/main" val="15095789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153400" cy="685800"/>
          </a:xfrm>
        </p:spPr>
        <p:txBody>
          <a:bodyPr>
            <a:normAutofit fontScale="90000"/>
          </a:bodyPr>
          <a:lstStyle/>
          <a:p>
            <a:pPr algn="l"/>
            <a:r>
              <a:rPr lang="en-US" sz="3600" b="1" dirty="0" smtClean="0"/>
              <a:t/>
            </a:r>
            <a:br>
              <a:rPr lang="en-US" sz="3600" b="1" dirty="0" smtClean="0"/>
            </a:br>
            <a:r>
              <a:rPr lang="en-US" sz="3600" b="1" dirty="0" smtClean="0"/>
              <a:t>Indirect </a:t>
            </a:r>
            <a:r>
              <a:rPr lang="en-US" sz="3600" b="1" dirty="0"/>
              <a:t>evidence for industry structure </a:t>
            </a:r>
            <a:r>
              <a:rPr lang="en-US" sz="3600" b="1" dirty="0" smtClean="0"/>
              <a:t>effects</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43442381"/>
              </p:ext>
            </p:extLst>
          </p:nvPr>
        </p:nvGraphicFramePr>
        <p:xfrm>
          <a:off x="304800" y="1219200"/>
          <a:ext cx="7924800" cy="5335000"/>
        </p:xfrm>
        <a:graphic>
          <a:graphicData uri="http://schemas.openxmlformats.org/drawingml/2006/table">
            <a:tbl>
              <a:tblPr firstRow="1" firstCol="1" bandRow="1">
                <a:tableStyleId>{5C22544A-7EE6-4342-B048-85BDC9FD1C3A}</a:tableStyleId>
              </a:tblPr>
              <a:tblGrid>
                <a:gridCol w="3183827"/>
                <a:gridCol w="2407082"/>
                <a:gridCol w="2333891"/>
              </a:tblGrid>
              <a:tr h="283100">
                <a:tc>
                  <a:txBody>
                    <a:bodyPr/>
                    <a:lstStyle/>
                    <a:p>
                      <a:pPr marL="0" marR="0">
                        <a:spcBef>
                          <a:spcPts val="0"/>
                        </a:spcBef>
                        <a:spcAft>
                          <a:spcPts val="0"/>
                        </a:spcAft>
                      </a:pPr>
                      <a:r>
                        <a:rPr lang="en-US" sz="1800" dirty="0">
                          <a:effectLst/>
                        </a:rPr>
                        <a:t> </a:t>
                      </a:r>
                      <a:endParaRPr lang="en-US" sz="2800" dirty="0">
                        <a:effectLst/>
                        <a:latin typeface="Times New Roman"/>
                        <a:ea typeface="Calibri"/>
                      </a:endParaRPr>
                    </a:p>
                  </a:txBody>
                  <a:tcPr marL="40385" marR="40385" marT="0" marB="0"/>
                </a:tc>
                <a:tc>
                  <a:txBody>
                    <a:bodyPr/>
                    <a:lstStyle/>
                    <a:p>
                      <a:pPr marL="0" marR="0" algn="ctr">
                        <a:spcBef>
                          <a:spcPts val="0"/>
                        </a:spcBef>
                        <a:spcAft>
                          <a:spcPts val="0"/>
                        </a:spcAft>
                      </a:pPr>
                      <a:r>
                        <a:rPr lang="de-DE" sz="1800">
                          <a:effectLst/>
                        </a:rPr>
                        <a:t>first-stage</a:t>
                      </a:r>
                      <a:endParaRPr lang="en-US" sz="2800">
                        <a:effectLst/>
                        <a:latin typeface="Times New Roman"/>
                        <a:ea typeface="Calibri"/>
                      </a:endParaRPr>
                    </a:p>
                  </a:txBody>
                  <a:tcPr marL="40385" marR="40385" marT="0" marB="0"/>
                </a:tc>
                <a:tc>
                  <a:txBody>
                    <a:bodyPr/>
                    <a:lstStyle/>
                    <a:p>
                      <a:pPr marL="0" marR="0" algn="ctr">
                        <a:spcBef>
                          <a:spcPts val="0"/>
                        </a:spcBef>
                        <a:spcAft>
                          <a:spcPts val="0"/>
                        </a:spcAft>
                      </a:pPr>
                      <a:r>
                        <a:rPr lang="de-DE" sz="1800">
                          <a:effectLst/>
                        </a:rPr>
                        <a:t>second-stage</a:t>
                      </a:r>
                      <a:endParaRPr lang="en-US" sz="2800">
                        <a:effectLst/>
                        <a:latin typeface="Times New Roman"/>
                        <a:ea typeface="Calibri"/>
                      </a:endParaRPr>
                    </a:p>
                  </a:txBody>
                  <a:tcPr marL="40385" marR="40385" marT="0" marB="0"/>
                </a:tc>
              </a:tr>
              <a:tr h="283100">
                <a:tc>
                  <a:txBody>
                    <a:bodyPr/>
                    <a:lstStyle/>
                    <a:p>
                      <a:pPr marL="0" marR="0">
                        <a:spcBef>
                          <a:spcPts val="0"/>
                        </a:spcBef>
                        <a:spcAft>
                          <a:spcPts val="0"/>
                        </a:spcAft>
                      </a:pPr>
                      <a:r>
                        <a:rPr lang="de-DE" sz="1800">
                          <a:effectLst/>
                        </a:rPr>
                        <a:t> </a:t>
                      </a:r>
                      <a:endParaRPr lang="en-US" sz="2800">
                        <a:effectLst/>
                        <a:latin typeface="Times New Roman"/>
                        <a:ea typeface="Calibri"/>
                      </a:endParaRPr>
                    </a:p>
                  </a:txBody>
                  <a:tcPr marL="40385" marR="40385" marT="0" marB="0"/>
                </a:tc>
                <a:tc>
                  <a:txBody>
                    <a:bodyPr/>
                    <a:lstStyle/>
                    <a:p>
                      <a:pPr marL="0" marR="0" algn="ctr">
                        <a:spcBef>
                          <a:spcPts val="0"/>
                        </a:spcBef>
                        <a:spcAft>
                          <a:spcPts val="0"/>
                        </a:spcAft>
                      </a:pPr>
                      <a:r>
                        <a:rPr lang="de-DE" sz="1800">
                          <a:effectLst/>
                        </a:rPr>
                        <a:t>1</a:t>
                      </a:r>
                      <a:endParaRPr lang="en-US" sz="2800">
                        <a:effectLst/>
                        <a:latin typeface="Times New Roman"/>
                        <a:ea typeface="Calibri"/>
                      </a:endParaRPr>
                    </a:p>
                  </a:txBody>
                  <a:tcPr marL="40385" marR="40385" marT="0" marB="0"/>
                </a:tc>
                <a:tc>
                  <a:txBody>
                    <a:bodyPr/>
                    <a:lstStyle/>
                    <a:p>
                      <a:pPr marL="0" marR="0" algn="ctr">
                        <a:spcBef>
                          <a:spcPts val="0"/>
                        </a:spcBef>
                        <a:spcAft>
                          <a:spcPts val="0"/>
                        </a:spcAft>
                      </a:pPr>
                      <a:r>
                        <a:rPr lang="de-DE" sz="1800">
                          <a:effectLst/>
                        </a:rPr>
                        <a:t>2</a:t>
                      </a:r>
                      <a:endParaRPr lang="en-US" sz="2800">
                        <a:effectLst/>
                        <a:latin typeface="Times New Roman"/>
                        <a:ea typeface="Calibri"/>
                      </a:endParaRPr>
                    </a:p>
                  </a:txBody>
                  <a:tcPr marL="40385" marR="40385" marT="0" marB="0"/>
                </a:tc>
              </a:tr>
              <a:tr h="532896">
                <a:tc>
                  <a:txBody>
                    <a:bodyPr/>
                    <a:lstStyle/>
                    <a:p>
                      <a:endParaRPr lang="en-US" sz="1800" dirty="0">
                        <a:effectLst/>
                        <a:latin typeface="Calibri"/>
                      </a:endParaRPr>
                    </a:p>
                  </a:txBody>
                  <a:tcPr marL="40385" marR="40385" marT="0" marB="0"/>
                </a:tc>
                <a:tc>
                  <a:txBody>
                    <a:bodyPr/>
                    <a:lstStyle/>
                    <a:p>
                      <a:pPr marL="0" marR="0" algn="ctr">
                        <a:spcBef>
                          <a:spcPts val="0"/>
                        </a:spcBef>
                        <a:spcAft>
                          <a:spcPts val="0"/>
                        </a:spcAft>
                      </a:pPr>
                      <a:r>
                        <a:rPr lang="en-US" sz="1800">
                          <a:effectLst/>
                        </a:rPr>
                        <a:t>DV: Employment share in large-scale industries 1891</a:t>
                      </a:r>
                      <a:endParaRPr lang="en-US" sz="2800">
                        <a:effectLst/>
                        <a:latin typeface="Times New Roman"/>
                        <a:ea typeface="Calibri"/>
                      </a:endParaRPr>
                    </a:p>
                  </a:txBody>
                  <a:tcPr marL="40385" marR="40385" marT="0" marB="0" anchor="b"/>
                </a:tc>
                <a:tc>
                  <a:txBody>
                    <a:bodyPr/>
                    <a:lstStyle/>
                    <a:p>
                      <a:pPr marL="0" marR="0" algn="ctr">
                        <a:spcBef>
                          <a:spcPts val="0"/>
                        </a:spcBef>
                        <a:spcAft>
                          <a:spcPts val="0"/>
                        </a:spcAft>
                      </a:pPr>
                      <a:r>
                        <a:rPr lang="en-US" sz="1800">
                          <a:effectLst/>
                        </a:rPr>
                        <a:t>DV: </a:t>
                      </a:r>
                      <a:r>
                        <a:rPr lang="de-DE" sz="1800">
                          <a:effectLst/>
                        </a:rPr>
                        <a:t>Self-employment rate 1891</a:t>
                      </a:r>
                      <a:endParaRPr lang="en-US" sz="2800">
                        <a:effectLst/>
                        <a:latin typeface="Times New Roman"/>
                        <a:ea typeface="Calibri"/>
                      </a:endParaRPr>
                    </a:p>
                  </a:txBody>
                  <a:tcPr marL="40385" marR="40385" marT="0" marB="0" anchor="b"/>
                </a:tc>
              </a:tr>
              <a:tr h="283100">
                <a:tc>
                  <a:txBody>
                    <a:bodyPr/>
                    <a:lstStyle/>
                    <a:p>
                      <a:pPr marL="0" marR="0">
                        <a:spcBef>
                          <a:spcPts val="0"/>
                        </a:spcBef>
                        <a:spcAft>
                          <a:spcPts val="0"/>
                        </a:spcAft>
                      </a:pPr>
                      <a:r>
                        <a:rPr lang="de-DE" sz="1800">
                          <a:effectLst/>
                        </a:rPr>
                        <a:t>Distance to coalfield</a:t>
                      </a:r>
                      <a:endParaRPr lang="en-US" sz="2800">
                        <a:effectLst/>
                        <a:latin typeface="Times New Roman"/>
                        <a:ea typeface="Calibri"/>
                      </a:endParaRPr>
                    </a:p>
                  </a:txBody>
                  <a:tcPr marL="40385" marR="40385" marT="0" marB="0" anchor="b"/>
                </a:tc>
                <a:tc>
                  <a:txBody>
                    <a:bodyPr/>
                    <a:lstStyle/>
                    <a:p>
                      <a:pPr marL="0" marR="0" algn="ctr">
                        <a:spcBef>
                          <a:spcPts val="0"/>
                        </a:spcBef>
                        <a:spcAft>
                          <a:spcPts val="0"/>
                        </a:spcAft>
                      </a:pPr>
                      <a:r>
                        <a:rPr lang="de-DE" sz="1800">
                          <a:effectLst/>
                        </a:rPr>
                        <a:t>-0.297***</a:t>
                      </a:r>
                      <a:endParaRPr lang="en-US" sz="2800">
                        <a:effectLst/>
                        <a:latin typeface="Times New Roman"/>
                        <a:ea typeface="Calibri"/>
                      </a:endParaRPr>
                    </a:p>
                  </a:txBody>
                  <a:tcPr marL="40385" marR="40385" marT="0" marB="0" anchor="b"/>
                </a:tc>
                <a:tc>
                  <a:txBody>
                    <a:bodyPr/>
                    <a:lstStyle/>
                    <a:p>
                      <a:pPr marL="0" marR="0" algn="ctr">
                        <a:spcBef>
                          <a:spcPts val="0"/>
                        </a:spcBef>
                        <a:spcAft>
                          <a:spcPts val="0"/>
                        </a:spcAft>
                      </a:pPr>
                      <a:r>
                        <a:rPr lang="de-DE" sz="1800">
                          <a:effectLst/>
                        </a:rPr>
                        <a:t>---</a:t>
                      </a:r>
                      <a:endParaRPr lang="en-US" sz="2800">
                        <a:effectLst/>
                        <a:latin typeface="Times New Roman"/>
                        <a:ea typeface="Calibri"/>
                      </a:endParaRPr>
                    </a:p>
                  </a:txBody>
                  <a:tcPr marL="40385" marR="40385" marT="0" marB="0" anchor="b"/>
                </a:tc>
              </a:tr>
              <a:tr h="532896">
                <a:tc>
                  <a:txBody>
                    <a:bodyPr/>
                    <a:lstStyle/>
                    <a:p>
                      <a:pPr marL="0" marR="0">
                        <a:spcBef>
                          <a:spcPts val="0"/>
                        </a:spcBef>
                        <a:spcAft>
                          <a:spcPts val="0"/>
                        </a:spcAft>
                      </a:pPr>
                      <a:r>
                        <a:rPr lang="en-US" sz="1800" dirty="0">
                          <a:effectLst/>
                        </a:rPr>
                        <a:t>Employment share in large-scale industries 1891</a:t>
                      </a:r>
                      <a:endParaRPr lang="en-US" sz="2800" dirty="0">
                        <a:effectLst/>
                        <a:latin typeface="Times New Roman"/>
                        <a:ea typeface="Calibri"/>
                      </a:endParaRPr>
                    </a:p>
                  </a:txBody>
                  <a:tcPr marL="40385" marR="40385" marT="0" marB="0" anchor="b"/>
                </a:tc>
                <a:tc>
                  <a:txBody>
                    <a:bodyPr/>
                    <a:lstStyle/>
                    <a:p>
                      <a:pPr marL="0" marR="0" algn="ctr">
                        <a:spcBef>
                          <a:spcPts val="0"/>
                        </a:spcBef>
                        <a:spcAft>
                          <a:spcPts val="0"/>
                        </a:spcAft>
                      </a:pPr>
                      <a:r>
                        <a:rPr lang="en-US" sz="1800">
                          <a:effectLst/>
                        </a:rPr>
                        <a:t>---</a:t>
                      </a:r>
                      <a:endParaRPr lang="en-US" sz="2800">
                        <a:effectLst/>
                        <a:latin typeface="Times New Roman"/>
                        <a:ea typeface="Calibri"/>
                      </a:endParaRPr>
                    </a:p>
                  </a:txBody>
                  <a:tcPr marL="40385" marR="40385" marT="0" marB="0" anchor="b"/>
                </a:tc>
                <a:tc>
                  <a:txBody>
                    <a:bodyPr/>
                    <a:lstStyle/>
                    <a:p>
                      <a:pPr marL="0" marR="0" algn="ctr">
                        <a:spcBef>
                          <a:spcPts val="0"/>
                        </a:spcBef>
                        <a:spcAft>
                          <a:spcPts val="0"/>
                        </a:spcAft>
                      </a:pPr>
                      <a:r>
                        <a:rPr lang="de-DE" sz="1800">
                          <a:effectLst/>
                        </a:rPr>
                        <a:t>-0.394***</a:t>
                      </a:r>
                      <a:endParaRPr lang="en-US" sz="2800">
                        <a:effectLst/>
                        <a:latin typeface="Times New Roman"/>
                        <a:ea typeface="Calibri"/>
                      </a:endParaRPr>
                    </a:p>
                  </a:txBody>
                  <a:tcPr marL="40385" marR="40385" marT="0" marB="0" anchor="b"/>
                </a:tc>
              </a:tr>
              <a:tr h="283100">
                <a:tc>
                  <a:txBody>
                    <a:bodyPr/>
                    <a:lstStyle/>
                    <a:p>
                      <a:pPr marL="0" marR="0">
                        <a:spcBef>
                          <a:spcPts val="0"/>
                        </a:spcBef>
                        <a:spcAft>
                          <a:spcPts val="0"/>
                        </a:spcAft>
                      </a:pPr>
                      <a:r>
                        <a:rPr lang="de-DE" sz="1800" dirty="0">
                          <a:effectLst/>
                        </a:rPr>
                        <a:t>Water mills around1800</a:t>
                      </a:r>
                      <a:endParaRPr lang="en-US" sz="2800" dirty="0">
                        <a:effectLst/>
                        <a:latin typeface="Times New Roman"/>
                        <a:ea typeface="Calibri"/>
                      </a:endParaRPr>
                    </a:p>
                  </a:txBody>
                  <a:tcPr marL="40385" marR="40385" marT="0" marB="0" anchor="b"/>
                </a:tc>
                <a:tc>
                  <a:txBody>
                    <a:bodyPr/>
                    <a:lstStyle/>
                    <a:p>
                      <a:pPr marL="0" marR="0" algn="ctr">
                        <a:spcBef>
                          <a:spcPts val="0"/>
                        </a:spcBef>
                        <a:spcAft>
                          <a:spcPts val="0"/>
                        </a:spcAft>
                      </a:pPr>
                      <a:r>
                        <a:rPr lang="de-DE" sz="1800">
                          <a:effectLst/>
                        </a:rPr>
                        <a:t>-0.116**</a:t>
                      </a:r>
                      <a:endParaRPr lang="en-US" sz="2800">
                        <a:effectLst/>
                        <a:latin typeface="Times New Roman"/>
                        <a:ea typeface="Calibri"/>
                      </a:endParaRPr>
                    </a:p>
                  </a:txBody>
                  <a:tcPr marL="40385" marR="40385" marT="0" marB="0" anchor="b"/>
                </a:tc>
                <a:tc>
                  <a:txBody>
                    <a:bodyPr/>
                    <a:lstStyle/>
                    <a:p>
                      <a:pPr marL="0" marR="0" algn="ctr">
                        <a:spcBef>
                          <a:spcPts val="0"/>
                        </a:spcBef>
                        <a:spcAft>
                          <a:spcPts val="0"/>
                        </a:spcAft>
                      </a:pPr>
                      <a:r>
                        <a:rPr lang="de-DE" sz="1800">
                          <a:effectLst/>
                        </a:rPr>
                        <a:t>0.0544***</a:t>
                      </a:r>
                      <a:endParaRPr lang="en-US" sz="2800">
                        <a:effectLst/>
                        <a:latin typeface="Times New Roman"/>
                        <a:ea typeface="Calibri"/>
                      </a:endParaRPr>
                    </a:p>
                  </a:txBody>
                  <a:tcPr marL="40385" marR="40385" marT="0" marB="0" anchor="b"/>
                </a:tc>
              </a:tr>
              <a:tr h="283100">
                <a:tc>
                  <a:txBody>
                    <a:bodyPr/>
                    <a:lstStyle/>
                    <a:p>
                      <a:pPr marL="0" marR="0">
                        <a:spcBef>
                          <a:spcPts val="0"/>
                        </a:spcBef>
                        <a:spcAft>
                          <a:spcPts val="0"/>
                        </a:spcAft>
                      </a:pPr>
                      <a:r>
                        <a:rPr lang="de-DE" sz="1800" dirty="0">
                          <a:effectLst/>
                        </a:rPr>
                        <a:t>Market potential 1891</a:t>
                      </a:r>
                      <a:endParaRPr lang="en-US" sz="2800" dirty="0">
                        <a:effectLst/>
                        <a:latin typeface="Times New Roman"/>
                        <a:ea typeface="Calibri"/>
                      </a:endParaRPr>
                    </a:p>
                  </a:txBody>
                  <a:tcPr marL="40385" marR="40385" marT="0" marB="0" anchor="b"/>
                </a:tc>
                <a:tc>
                  <a:txBody>
                    <a:bodyPr/>
                    <a:lstStyle/>
                    <a:p>
                      <a:pPr marL="0" marR="0" algn="ctr">
                        <a:spcBef>
                          <a:spcPts val="0"/>
                        </a:spcBef>
                        <a:spcAft>
                          <a:spcPts val="0"/>
                        </a:spcAft>
                      </a:pPr>
                      <a:r>
                        <a:rPr lang="de-DE" sz="1800">
                          <a:effectLst/>
                        </a:rPr>
                        <a:t>-1.88e-06</a:t>
                      </a:r>
                      <a:endParaRPr lang="en-US" sz="2800">
                        <a:effectLst/>
                        <a:latin typeface="Times New Roman"/>
                        <a:ea typeface="Calibri"/>
                      </a:endParaRPr>
                    </a:p>
                  </a:txBody>
                  <a:tcPr marL="40385" marR="40385" marT="0" marB="0" anchor="b"/>
                </a:tc>
                <a:tc>
                  <a:txBody>
                    <a:bodyPr/>
                    <a:lstStyle/>
                    <a:p>
                      <a:pPr marL="0" marR="0" algn="ctr">
                        <a:spcBef>
                          <a:spcPts val="0"/>
                        </a:spcBef>
                        <a:spcAft>
                          <a:spcPts val="0"/>
                        </a:spcAft>
                      </a:pPr>
                      <a:r>
                        <a:rPr lang="de-DE" sz="1800" dirty="0">
                          <a:effectLst/>
                        </a:rPr>
                        <a:t>-4.51e-06***</a:t>
                      </a:r>
                      <a:endParaRPr lang="en-US" sz="2800" dirty="0">
                        <a:effectLst/>
                        <a:latin typeface="Times New Roman"/>
                        <a:ea typeface="Calibri"/>
                      </a:endParaRPr>
                    </a:p>
                  </a:txBody>
                  <a:tcPr marL="40385" marR="40385" marT="0" marB="0" anchor="b"/>
                </a:tc>
              </a:tr>
              <a:tr h="283100">
                <a:tc>
                  <a:txBody>
                    <a:bodyPr/>
                    <a:lstStyle/>
                    <a:p>
                      <a:pPr marL="0" marR="0">
                        <a:spcBef>
                          <a:spcPts val="0"/>
                        </a:spcBef>
                        <a:spcAft>
                          <a:spcPts val="0"/>
                        </a:spcAft>
                      </a:pPr>
                      <a:r>
                        <a:rPr lang="de-DE" sz="1800" dirty="0">
                          <a:effectLst/>
                        </a:rPr>
                        <a:t>Cities around 1290</a:t>
                      </a:r>
                      <a:endParaRPr lang="en-US" sz="2800" dirty="0">
                        <a:effectLst/>
                        <a:latin typeface="Times New Roman"/>
                        <a:ea typeface="Calibri"/>
                      </a:endParaRPr>
                    </a:p>
                  </a:txBody>
                  <a:tcPr marL="40385" marR="40385" marT="0" marB="0" anchor="b"/>
                </a:tc>
                <a:tc>
                  <a:txBody>
                    <a:bodyPr/>
                    <a:lstStyle/>
                    <a:p>
                      <a:pPr marL="0" marR="0" algn="ctr">
                        <a:spcBef>
                          <a:spcPts val="0"/>
                        </a:spcBef>
                        <a:spcAft>
                          <a:spcPts val="0"/>
                        </a:spcAft>
                      </a:pPr>
                      <a:r>
                        <a:rPr lang="de-DE" sz="1800">
                          <a:effectLst/>
                        </a:rPr>
                        <a:t>-0.646***</a:t>
                      </a:r>
                      <a:endParaRPr lang="en-US" sz="2800">
                        <a:effectLst/>
                        <a:latin typeface="Times New Roman"/>
                        <a:ea typeface="Calibri"/>
                      </a:endParaRPr>
                    </a:p>
                  </a:txBody>
                  <a:tcPr marL="40385" marR="40385" marT="0" marB="0" anchor="b"/>
                </a:tc>
                <a:tc>
                  <a:txBody>
                    <a:bodyPr/>
                    <a:lstStyle/>
                    <a:p>
                      <a:pPr marL="0" marR="0" algn="ctr">
                        <a:spcBef>
                          <a:spcPts val="0"/>
                        </a:spcBef>
                        <a:spcAft>
                          <a:spcPts val="0"/>
                        </a:spcAft>
                      </a:pPr>
                      <a:r>
                        <a:rPr lang="de-DE" sz="1800" dirty="0">
                          <a:effectLst/>
                        </a:rPr>
                        <a:t>-0.0954*</a:t>
                      </a:r>
                      <a:endParaRPr lang="en-US" sz="2800" dirty="0">
                        <a:effectLst/>
                        <a:latin typeface="Times New Roman"/>
                        <a:ea typeface="Calibri"/>
                      </a:endParaRPr>
                    </a:p>
                  </a:txBody>
                  <a:tcPr marL="40385" marR="40385" marT="0" marB="0" anchor="b"/>
                </a:tc>
              </a:tr>
              <a:tr h="283100">
                <a:tc>
                  <a:txBody>
                    <a:bodyPr/>
                    <a:lstStyle/>
                    <a:p>
                      <a:pPr marL="0" marR="0">
                        <a:spcBef>
                          <a:spcPts val="0"/>
                        </a:spcBef>
                        <a:spcAft>
                          <a:spcPts val="0"/>
                        </a:spcAft>
                      </a:pPr>
                      <a:r>
                        <a:rPr lang="de-DE" sz="1800" dirty="0">
                          <a:effectLst/>
                        </a:rPr>
                        <a:t>Universities prior 1500</a:t>
                      </a:r>
                      <a:endParaRPr lang="en-US" sz="2800" dirty="0">
                        <a:effectLst/>
                        <a:latin typeface="Times New Roman"/>
                        <a:ea typeface="Calibri"/>
                      </a:endParaRPr>
                    </a:p>
                  </a:txBody>
                  <a:tcPr marL="40385" marR="40385" marT="0" marB="0" anchor="b"/>
                </a:tc>
                <a:tc>
                  <a:txBody>
                    <a:bodyPr/>
                    <a:lstStyle/>
                    <a:p>
                      <a:pPr marL="0" marR="0" algn="ctr">
                        <a:spcBef>
                          <a:spcPts val="0"/>
                        </a:spcBef>
                        <a:spcAft>
                          <a:spcPts val="0"/>
                        </a:spcAft>
                      </a:pPr>
                      <a:r>
                        <a:rPr lang="de-DE" sz="1800">
                          <a:effectLst/>
                        </a:rPr>
                        <a:t>-0.0305</a:t>
                      </a:r>
                      <a:endParaRPr lang="en-US" sz="2800">
                        <a:effectLst/>
                        <a:latin typeface="Times New Roman"/>
                        <a:ea typeface="Calibri"/>
                      </a:endParaRPr>
                    </a:p>
                  </a:txBody>
                  <a:tcPr marL="40385" marR="40385" marT="0" marB="0" anchor="b"/>
                </a:tc>
                <a:tc>
                  <a:txBody>
                    <a:bodyPr/>
                    <a:lstStyle/>
                    <a:p>
                      <a:pPr marL="0" marR="0" algn="ctr">
                        <a:spcBef>
                          <a:spcPts val="0"/>
                        </a:spcBef>
                        <a:spcAft>
                          <a:spcPts val="0"/>
                        </a:spcAft>
                      </a:pPr>
                      <a:r>
                        <a:rPr lang="de-DE" sz="1800" dirty="0">
                          <a:effectLst/>
                        </a:rPr>
                        <a:t>-0.0390</a:t>
                      </a:r>
                      <a:endParaRPr lang="en-US" sz="2800" dirty="0">
                        <a:effectLst/>
                        <a:latin typeface="Times New Roman"/>
                        <a:ea typeface="Calibri"/>
                      </a:endParaRPr>
                    </a:p>
                  </a:txBody>
                  <a:tcPr marL="40385" marR="40385" marT="0" marB="0" anchor="b"/>
                </a:tc>
              </a:tr>
              <a:tr h="283100">
                <a:tc>
                  <a:txBody>
                    <a:bodyPr/>
                    <a:lstStyle/>
                    <a:p>
                      <a:pPr marL="0" marR="0">
                        <a:spcBef>
                          <a:spcPts val="0"/>
                        </a:spcBef>
                        <a:spcAft>
                          <a:spcPts val="0"/>
                        </a:spcAft>
                      </a:pPr>
                      <a:r>
                        <a:rPr lang="de-DE" sz="1800" dirty="0">
                          <a:effectLst/>
                        </a:rPr>
                        <a:t>Harbours around 1290</a:t>
                      </a:r>
                      <a:endParaRPr lang="en-US" sz="2800" dirty="0">
                        <a:effectLst/>
                        <a:latin typeface="Times New Roman"/>
                        <a:ea typeface="Calibri"/>
                      </a:endParaRPr>
                    </a:p>
                  </a:txBody>
                  <a:tcPr marL="40385" marR="40385" marT="0" marB="0" anchor="b"/>
                </a:tc>
                <a:tc>
                  <a:txBody>
                    <a:bodyPr/>
                    <a:lstStyle/>
                    <a:p>
                      <a:pPr marL="0" marR="0" algn="ctr">
                        <a:spcBef>
                          <a:spcPts val="0"/>
                        </a:spcBef>
                        <a:spcAft>
                          <a:spcPts val="0"/>
                        </a:spcAft>
                      </a:pPr>
                      <a:r>
                        <a:rPr lang="de-DE" sz="1800">
                          <a:effectLst/>
                        </a:rPr>
                        <a:t>0.164</a:t>
                      </a:r>
                      <a:endParaRPr lang="en-US" sz="2800">
                        <a:effectLst/>
                        <a:latin typeface="Times New Roman"/>
                        <a:ea typeface="Calibri"/>
                      </a:endParaRPr>
                    </a:p>
                  </a:txBody>
                  <a:tcPr marL="40385" marR="40385" marT="0" marB="0" anchor="b"/>
                </a:tc>
                <a:tc>
                  <a:txBody>
                    <a:bodyPr/>
                    <a:lstStyle/>
                    <a:p>
                      <a:pPr marL="0" marR="0" algn="ctr">
                        <a:spcBef>
                          <a:spcPts val="0"/>
                        </a:spcBef>
                        <a:spcAft>
                          <a:spcPts val="0"/>
                        </a:spcAft>
                      </a:pPr>
                      <a:r>
                        <a:rPr lang="de-DE" sz="1800" dirty="0">
                          <a:effectLst/>
                        </a:rPr>
                        <a:t>0.00842</a:t>
                      </a:r>
                      <a:endParaRPr lang="en-US" sz="2800" dirty="0">
                        <a:effectLst/>
                        <a:latin typeface="Times New Roman"/>
                        <a:ea typeface="Calibri"/>
                      </a:endParaRPr>
                    </a:p>
                  </a:txBody>
                  <a:tcPr marL="40385" marR="40385" marT="0" marB="0" anchor="b"/>
                </a:tc>
              </a:tr>
              <a:tr h="283100">
                <a:tc>
                  <a:txBody>
                    <a:bodyPr/>
                    <a:lstStyle/>
                    <a:p>
                      <a:pPr marL="0" marR="0">
                        <a:spcBef>
                          <a:spcPts val="0"/>
                        </a:spcBef>
                        <a:spcAft>
                          <a:spcPts val="0"/>
                        </a:spcAft>
                      </a:pPr>
                      <a:r>
                        <a:rPr lang="de-DE" sz="1800" dirty="0">
                          <a:effectLst/>
                        </a:rPr>
                        <a:t>Limits to agricultural use</a:t>
                      </a:r>
                      <a:endParaRPr lang="en-US" sz="2800" dirty="0">
                        <a:effectLst/>
                        <a:latin typeface="Times New Roman"/>
                        <a:ea typeface="Calibri"/>
                      </a:endParaRPr>
                    </a:p>
                  </a:txBody>
                  <a:tcPr marL="40385" marR="40385" marT="0" marB="0" anchor="b"/>
                </a:tc>
                <a:tc>
                  <a:txBody>
                    <a:bodyPr/>
                    <a:lstStyle/>
                    <a:p>
                      <a:pPr marL="0" marR="0" algn="ctr">
                        <a:spcBef>
                          <a:spcPts val="0"/>
                        </a:spcBef>
                        <a:spcAft>
                          <a:spcPts val="0"/>
                        </a:spcAft>
                      </a:pPr>
                      <a:r>
                        <a:rPr lang="de-DE" sz="1800">
                          <a:effectLst/>
                        </a:rPr>
                        <a:t>-0.0911</a:t>
                      </a:r>
                      <a:endParaRPr lang="en-US" sz="2800">
                        <a:effectLst/>
                        <a:latin typeface="Times New Roman"/>
                        <a:ea typeface="Calibri"/>
                      </a:endParaRPr>
                    </a:p>
                  </a:txBody>
                  <a:tcPr marL="40385" marR="40385" marT="0" marB="0" anchor="b"/>
                </a:tc>
                <a:tc>
                  <a:txBody>
                    <a:bodyPr/>
                    <a:lstStyle/>
                    <a:p>
                      <a:pPr marL="0" marR="0" algn="ctr">
                        <a:spcBef>
                          <a:spcPts val="0"/>
                        </a:spcBef>
                        <a:spcAft>
                          <a:spcPts val="0"/>
                        </a:spcAft>
                      </a:pPr>
                      <a:r>
                        <a:rPr lang="de-DE" sz="1800" dirty="0">
                          <a:effectLst/>
                        </a:rPr>
                        <a:t>0.116</a:t>
                      </a:r>
                      <a:endParaRPr lang="en-US" sz="2800" dirty="0">
                        <a:effectLst/>
                        <a:latin typeface="Times New Roman"/>
                        <a:ea typeface="Calibri"/>
                      </a:endParaRPr>
                    </a:p>
                  </a:txBody>
                  <a:tcPr marL="40385" marR="40385" marT="0" marB="0" anchor="b"/>
                </a:tc>
              </a:tr>
              <a:tr h="283100">
                <a:tc>
                  <a:txBody>
                    <a:bodyPr/>
                    <a:lstStyle/>
                    <a:p>
                      <a:pPr marL="0" marR="0">
                        <a:spcBef>
                          <a:spcPts val="0"/>
                        </a:spcBef>
                        <a:spcAft>
                          <a:spcPts val="0"/>
                        </a:spcAft>
                      </a:pPr>
                      <a:r>
                        <a:rPr lang="de-DE" sz="1800" dirty="0">
                          <a:effectLst/>
                        </a:rPr>
                        <a:t>Depth to rock</a:t>
                      </a:r>
                      <a:endParaRPr lang="en-US" sz="2800" dirty="0">
                        <a:effectLst/>
                        <a:latin typeface="Times New Roman"/>
                        <a:ea typeface="Calibri"/>
                      </a:endParaRPr>
                    </a:p>
                  </a:txBody>
                  <a:tcPr marL="40385" marR="40385" marT="0" marB="0" anchor="b"/>
                </a:tc>
                <a:tc>
                  <a:txBody>
                    <a:bodyPr/>
                    <a:lstStyle/>
                    <a:p>
                      <a:pPr marL="0" marR="0" algn="ctr">
                        <a:spcBef>
                          <a:spcPts val="0"/>
                        </a:spcBef>
                        <a:spcAft>
                          <a:spcPts val="0"/>
                        </a:spcAft>
                      </a:pPr>
                      <a:r>
                        <a:rPr lang="de-DE" sz="1800">
                          <a:effectLst/>
                        </a:rPr>
                        <a:t>-0.0388</a:t>
                      </a:r>
                      <a:endParaRPr lang="en-US" sz="2800">
                        <a:effectLst/>
                        <a:latin typeface="Times New Roman"/>
                        <a:ea typeface="Calibri"/>
                      </a:endParaRPr>
                    </a:p>
                  </a:txBody>
                  <a:tcPr marL="40385" marR="40385" marT="0" marB="0" anchor="b"/>
                </a:tc>
                <a:tc>
                  <a:txBody>
                    <a:bodyPr/>
                    <a:lstStyle/>
                    <a:p>
                      <a:pPr marL="0" marR="0" algn="ctr">
                        <a:spcBef>
                          <a:spcPts val="0"/>
                        </a:spcBef>
                        <a:spcAft>
                          <a:spcPts val="0"/>
                        </a:spcAft>
                      </a:pPr>
                      <a:r>
                        <a:rPr lang="de-DE" sz="1800">
                          <a:effectLst/>
                        </a:rPr>
                        <a:t>-0.0103</a:t>
                      </a:r>
                      <a:endParaRPr lang="en-US" sz="2800">
                        <a:effectLst/>
                        <a:latin typeface="Times New Roman"/>
                        <a:ea typeface="Calibri"/>
                      </a:endParaRPr>
                    </a:p>
                  </a:txBody>
                  <a:tcPr marL="40385" marR="40385" marT="0" marB="0" anchor="b"/>
                </a:tc>
              </a:tr>
              <a:tr h="283100">
                <a:tc>
                  <a:txBody>
                    <a:bodyPr/>
                    <a:lstStyle/>
                    <a:p>
                      <a:pPr marL="0" marR="0">
                        <a:spcBef>
                          <a:spcPts val="0"/>
                        </a:spcBef>
                        <a:spcAft>
                          <a:spcPts val="0"/>
                        </a:spcAft>
                      </a:pPr>
                      <a:r>
                        <a:rPr lang="de-DE" sz="1800" dirty="0">
                          <a:effectLst/>
                        </a:rPr>
                        <a:t>Mean July temperature </a:t>
                      </a:r>
                      <a:endParaRPr lang="en-US" sz="2800" dirty="0">
                        <a:effectLst/>
                        <a:latin typeface="Times New Roman"/>
                        <a:ea typeface="Calibri"/>
                      </a:endParaRPr>
                    </a:p>
                  </a:txBody>
                  <a:tcPr marL="40385" marR="40385" marT="0" marB="0" anchor="b"/>
                </a:tc>
                <a:tc>
                  <a:txBody>
                    <a:bodyPr/>
                    <a:lstStyle/>
                    <a:p>
                      <a:pPr marL="0" marR="0" algn="ctr">
                        <a:spcBef>
                          <a:spcPts val="0"/>
                        </a:spcBef>
                        <a:spcAft>
                          <a:spcPts val="0"/>
                        </a:spcAft>
                      </a:pPr>
                      <a:r>
                        <a:rPr lang="de-DE" sz="1800">
                          <a:effectLst/>
                        </a:rPr>
                        <a:t>-0.0114</a:t>
                      </a:r>
                      <a:endParaRPr lang="en-US" sz="2800">
                        <a:effectLst/>
                        <a:latin typeface="Times New Roman"/>
                        <a:ea typeface="Calibri"/>
                      </a:endParaRPr>
                    </a:p>
                  </a:txBody>
                  <a:tcPr marL="40385" marR="40385" marT="0" marB="0" anchor="b"/>
                </a:tc>
                <a:tc>
                  <a:txBody>
                    <a:bodyPr/>
                    <a:lstStyle/>
                    <a:p>
                      <a:pPr marL="0" marR="0" algn="ctr">
                        <a:spcBef>
                          <a:spcPts val="0"/>
                        </a:spcBef>
                        <a:spcAft>
                          <a:spcPts val="0"/>
                        </a:spcAft>
                      </a:pPr>
                      <a:r>
                        <a:rPr lang="de-DE" sz="1800">
                          <a:effectLst/>
                        </a:rPr>
                        <a:t>-0.00529</a:t>
                      </a:r>
                      <a:endParaRPr lang="en-US" sz="2800">
                        <a:effectLst/>
                        <a:latin typeface="Times New Roman"/>
                        <a:ea typeface="Calibri"/>
                      </a:endParaRPr>
                    </a:p>
                  </a:txBody>
                  <a:tcPr marL="40385" marR="40385" marT="0" marB="0" anchor="b"/>
                </a:tc>
              </a:tr>
              <a:tr h="283100">
                <a:tc>
                  <a:txBody>
                    <a:bodyPr/>
                    <a:lstStyle/>
                    <a:p>
                      <a:pPr marL="0" marR="0">
                        <a:spcBef>
                          <a:spcPts val="0"/>
                        </a:spcBef>
                        <a:spcAft>
                          <a:spcPts val="0"/>
                        </a:spcAft>
                      </a:pPr>
                      <a:r>
                        <a:rPr lang="de-DE" sz="1800" dirty="0">
                          <a:effectLst/>
                        </a:rPr>
                        <a:t>Ruggedness</a:t>
                      </a:r>
                      <a:endParaRPr lang="en-US" sz="2800" dirty="0">
                        <a:effectLst/>
                        <a:latin typeface="Times New Roman"/>
                        <a:ea typeface="Calibri"/>
                      </a:endParaRPr>
                    </a:p>
                  </a:txBody>
                  <a:tcPr marL="40385" marR="40385" marT="0" marB="0" anchor="b"/>
                </a:tc>
                <a:tc>
                  <a:txBody>
                    <a:bodyPr/>
                    <a:lstStyle/>
                    <a:p>
                      <a:pPr marL="0" marR="0" algn="ctr">
                        <a:spcBef>
                          <a:spcPts val="0"/>
                        </a:spcBef>
                        <a:spcAft>
                          <a:spcPts val="0"/>
                        </a:spcAft>
                      </a:pPr>
                      <a:r>
                        <a:rPr lang="de-DE" sz="1800">
                          <a:effectLst/>
                        </a:rPr>
                        <a:t>-0.000155</a:t>
                      </a:r>
                      <a:endParaRPr lang="en-US" sz="2800">
                        <a:effectLst/>
                        <a:latin typeface="Times New Roman"/>
                        <a:ea typeface="Calibri"/>
                      </a:endParaRPr>
                    </a:p>
                  </a:txBody>
                  <a:tcPr marL="40385" marR="40385" marT="0" marB="0" anchor="b"/>
                </a:tc>
                <a:tc>
                  <a:txBody>
                    <a:bodyPr/>
                    <a:lstStyle/>
                    <a:p>
                      <a:pPr marL="0" marR="0" algn="ctr">
                        <a:spcBef>
                          <a:spcPts val="0"/>
                        </a:spcBef>
                        <a:spcAft>
                          <a:spcPts val="0"/>
                        </a:spcAft>
                      </a:pPr>
                      <a:r>
                        <a:rPr lang="de-DE" sz="1800">
                          <a:effectLst/>
                        </a:rPr>
                        <a:t>-2.92e-05</a:t>
                      </a:r>
                      <a:endParaRPr lang="en-US" sz="2800">
                        <a:effectLst/>
                        <a:latin typeface="Times New Roman"/>
                        <a:ea typeface="Calibri"/>
                      </a:endParaRPr>
                    </a:p>
                  </a:txBody>
                  <a:tcPr marL="40385" marR="40385" marT="0" marB="0" anchor="b"/>
                </a:tc>
              </a:tr>
              <a:tr h="283100">
                <a:tc>
                  <a:txBody>
                    <a:bodyPr/>
                    <a:lstStyle/>
                    <a:p>
                      <a:pPr marL="0" marR="0">
                        <a:spcBef>
                          <a:spcPts val="0"/>
                        </a:spcBef>
                        <a:spcAft>
                          <a:spcPts val="0"/>
                        </a:spcAft>
                      </a:pPr>
                      <a:r>
                        <a:rPr lang="de-DE" sz="1800" dirty="0">
                          <a:effectLst/>
                        </a:rPr>
                        <a:t>Employment 1891</a:t>
                      </a:r>
                      <a:endParaRPr lang="en-US" sz="2800" dirty="0">
                        <a:effectLst/>
                        <a:latin typeface="Times New Roman"/>
                        <a:ea typeface="Calibri"/>
                      </a:endParaRPr>
                    </a:p>
                  </a:txBody>
                  <a:tcPr marL="40385" marR="40385" marT="0" marB="0" anchor="b"/>
                </a:tc>
                <a:tc>
                  <a:txBody>
                    <a:bodyPr/>
                    <a:lstStyle/>
                    <a:p>
                      <a:pPr marL="0" marR="0" algn="ctr">
                        <a:spcBef>
                          <a:spcPts val="0"/>
                        </a:spcBef>
                        <a:spcAft>
                          <a:spcPts val="0"/>
                        </a:spcAft>
                      </a:pPr>
                      <a:r>
                        <a:rPr lang="de-DE" sz="1800">
                          <a:effectLst/>
                        </a:rPr>
                        <a:t>5.81e-07*</a:t>
                      </a:r>
                      <a:endParaRPr lang="en-US" sz="2800">
                        <a:effectLst/>
                        <a:latin typeface="Times New Roman"/>
                        <a:ea typeface="Calibri"/>
                      </a:endParaRPr>
                    </a:p>
                  </a:txBody>
                  <a:tcPr marL="40385" marR="40385" marT="0" marB="0" anchor="b"/>
                </a:tc>
                <a:tc>
                  <a:txBody>
                    <a:bodyPr/>
                    <a:lstStyle/>
                    <a:p>
                      <a:pPr marL="0" marR="0" algn="ctr">
                        <a:spcBef>
                          <a:spcPts val="0"/>
                        </a:spcBef>
                        <a:spcAft>
                          <a:spcPts val="0"/>
                        </a:spcAft>
                      </a:pPr>
                      <a:r>
                        <a:rPr lang="de-DE" sz="1800">
                          <a:effectLst/>
                        </a:rPr>
                        <a:t>-1.77e-07</a:t>
                      </a:r>
                      <a:endParaRPr lang="en-US" sz="2800">
                        <a:effectLst/>
                        <a:latin typeface="Times New Roman"/>
                        <a:ea typeface="Calibri"/>
                      </a:endParaRPr>
                    </a:p>
                  </a:txBody>
                  <a:tcPr marL="40385" marR="40385" marT="0" marB="0" anchor="b"/>
                </a:tc>
              </a:tr>
              <a:tr h="283100">
                <a:tc>
                  <a:txBody>
                    <a:bodyPr/>
                    <a:lstStyle/>
                    <a:p>
                      <a:pPr marL="0" marR="0">
                        <a:spcBef>
                          <a:spcPts val="0"/>
                        </a:spcBef>
                        <a:spcAft>
                          <a:spcPts val="0"/>
                        </a:spcAft>
                      </a:pPr>
                      <a:r>
                        <a:rPr lang="de-DE" sz="1800" dirty="0">
                          <a:effectLst/>
                        </a:rPr>
                        <a:t>Pop density 1891</a:t>
                      </a:r>
                      <a:endParaRPr lang="en-US" sz="2800" dirty="0">
                        <a:effectLst/>
                        <a:latin typeface="Times New Roman"/>
                        <a:ea typeface="Calibri"/>
                      </a:endParaRPr>
                    </a:p>
                  </a:txBody>
                  <a:tcPr marL="40385" marR="40385" marT="0" marB="0" anchor="b"/>
                </a:tc>
                <a:tc>
                  <a:txBody>
                    <a:bodyPr/>
                    <a:lstStyle/>
                    <a:p>
                      <a:pPr marL="0" marR="0" algn="ctr">
                        <a:spcBef>
                          <a:spcPts val="0"/>
                        </a:spcBef>
                        <a:spcAft>
                          <a:spcPts val="0"/>
                        </a:spcAft>
                      </a:pPr>
                      <a:r>
                        <a:rPr lang="de-DE" sz="1800">
                          <a:effectLst/>
                        </a:rPr>
                        <a:t>-3.08e-05</a:t>
                      </a:r>
                      <a:endParaRPr lang="en-US" sz="2800">
                        <a:effectLst/>
                        <a:latin typeface="Times New Roman"/>
                        <a:ea typeface="Calibri"/>
                      </a:endParaRPr>
                    </a:p>
                  </a:txBody>
                  <a:tcPr marL="40385" marR="40385" marT="0" marB="0" anchor="b"/>
                </a:tc>
                <a:tc>
                  <a:txBody>
                    <a:bodyPr/>
                    <a:lstStyle/>
                    <a:p>
                      <a:pPr marL="0" marR="0" algn="ctr">
                        <a:spcBef>
                          <a:spcPts val="0"/>
                        </a:spcBef>
                        <a:spcAft>
                          <a:spcPts val="0"/>
                        </a:spcAft>
                      </a:pPr>
                      <a:r>
                        <a:rPr lang="de-DE" sz="1800" dirty="0">
                          <a:effectLst/>
                        </a:rPr>
                        <a:t>-1.39e-05</a:t>
                      </a:r>
                      <a:endParaRPr lang="en-US" sz="2800" dirty="0">
                        <a:effectLst/>
                        <a:latin typeface="Times New Roman"/>
                        <a:ea typeface="Calibri"/>
                      </a:endParaRPr>
                    </a:p>
                  </a:txBody>
                  <a:tcPr marL="40385" marR="40385" marT="0" marB="0" anchor="b"/>
                </a:tc>
              </a:tr>
            </a:tbl>
          </a:graphicData>
        </a:graphic>
      </p:graphicFrame>
    </p:spTree>
    <p:extLst>
      <p:ext uri="{BB962C8B-B14F-4D97-AF65-F5344CB8AC3E}">
        <p14:creationId xmlns:p14="http://schemas.microsoft.com/office/powerpoint/2010/main" val="28889514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Findings</a:t>
            </a:r>
            <a:endParaRPr lang="en-US" dirty="0"/>
          </a:p>
        </p:txBody>
      </p:sp>
      <p:sp>
        <p:nvSpPr>
          <p:cNvPr id="3" name="Content Placeholder 2"/>
          <p:cNvSpPr>
            <a:spLocks noGrp="1"/>
          </p:cNvSpPr>
          <p:nvPr>
            <p:ph idx="1"/>
          </p:nvPr>
        </p:nvSpPr>
        <p:spPr/>
        <p:txBody>
          <a:bodyPr>
            <a:normAutofit fontScale="62500" lnSpcReduction="20000"/>
          </a:bodyPr>
          <a:lstStyle/>
          <a:p>
            <a:pPr lvl="0"/>
            <a:r>
              <a:rPr lang="en-US" sz="5100" dirty="0"/>
              <a:t>P</a:t>
            </a:r>
            <a:r>
              <a:rPr lang="en-US" sz="5100" dirty="0" smtClean="0"/>
              <a:t>resence </a:t>
            </a:r>
            <a:r>
              <a:rPr lang="en-US" sz="5100" dirty="0"/>
              <a:t>of large-scale industries in British regions in the </a:t>
            </a:r>
            <a:r>
              <a:rPr lang="en-US" sz="5100" dirty="0" smtClean="0"/>
              <a:t>19</a:t>
            </a:r>
            <a:r>
              <a:rPr lang="en-US" sz="5100" baseline="30000" dirty="0" smtClean="0"/>
              <a:t>th</a:t>
            </a:r>
            <a:r>
              <a:rPr lang="en-US" sz="5100" dirty="0" smtClean="0"/>
              <a:t> century </a:t>
            </a:r>
            <a:r>
              <a:rPr lang="en-US" sz="5100" dirty="0"/>
              <a:t>negatively affects contemporary entrepreneurial activity</a:t>
            </a:r>
          </a:p>
          <a:p>
            <a:pPr lvl="0"/>
            <a:r>
              <a:rPr lang="en-US" sz="5100" dirty="0"/>
              <a:t>Entrepreneurship capital may have long, historical imprint that is difficult to overcome</a:t>
            </a:r>
          </a:p>
          <a:p>
            <a:pPr lvl="0"/>
            <a:r>
              <a:rPr lang="en-US" sz="5100" dirty="0"/>
              <a:t>May be incompatible with EU Smart Specialization Strategy</a:t>
            </a:r>
          </a:p>
          <a:p>
            <a:pPr lvl="0"/>
            <a:r>
              <a:rPr lang="en-US" sz="5100" dirty="0"/>
              <a:t>Entrepreneurship capital may be more exogenous than endogenous</a:t>
            </a:r>
          </a:p>
          <a:p>
            <a:pPr lvl="0"/>
            <a:endParaRPr lang="en-US" dirty="0">
              <a:solidFill>
                <a:prstClr val="black"/>
              </a:solidFill>
            </a:endParaRPr>
          </a:p>
          <a:p>
            <a:endParaRPr lang="en-US" dirty="0"/>
          </a:p>
        </p:txBody>
      </p:sp>
    </p:spTree>
    <p:extLst>
      <p:ext uri="{BB962C8B-B14F-4D97-AF65-F5344CB8AC3E}">
        <p14:creationId xmlns:p14="http://schemas.microsoft.com/office/powerpoint/2010/main" val="4224792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4"/>
          <p:cNvSpPr>
            <a:spLocks noGrp="1" noChangeArrowheads="1"/>
          </p:cNvSpPr>
          <p:nvPr>
            <p:ph type="title"/>
          </p:nvPr>
        </p:nvSpPr>
        <p:spPr>
          <a:xfrm>
            <a:off x="457200" y="1066800"/>
            <a:ext cx="6508377" cy="1219200"/>
          </a:xfrm>
        </p:spPr>
        <p:txBody>
          <a:bodyPr>
            <a:noAutofit/>
          </a:bodyPr>
          <a:lstStyle/>
          <a:p>
            <a:pPr eaLnBrk="1" hangingPunct="1"/>
            <a:r>
              <a:rPr lang="de-DE" sz="3200" dirty="0" smtClean="0"/>
              <a:t>Link between Entrepreneurship &amp; Economic Growth</a:t>
            </a:r>
            <a:endParaRPr lang="en-US" sz="3200" dirty="0" smtClean="0"/>
          </a:p>
        </p:txBody>
      </p:sp>
      <p:sp>
        <p:nvSpPr>
          <p:cNvPr id="9220" name="Rectangle 11"/>
          <p:cNvSpPr>
            <a:spLocks noGrp="1" noChangeArrowheads="1"/>
          </p:cNvSpPr>
          <p:nvPr>
            <p:ph idx="1"/>
          </p:nvPr>
        </p:nvSpPr>
        <p:spPr/>
        <p:txBody>
          <a:bodyPr>
            <a:normAutofit/>
          </a:bodyPr>
          <a:lstStyle/>
          <a:p>
            <a:pPr eaLnBrk="1" hangingPunct="1">
              <a:buNone/>
            </a:pPr>
            <a:endParaRPr lang="en-US" dirty="0" smtClean="0"/>
          </a:p>
          <a:p>
            <a:pPr eaLnBrk="1" hangingPunct="1">
              <a:buFont typeface="Wingdings" pitchFamily="2" charset="2"/>
              <a:buNone/>
            </a:pPr>
            <a:endParaRPr lang="en-US" dirty="0" smtClean="0"/>
          </a:p>
          <a:p>
            <a:pPr eaLnBrk="1" hangingPunct="1">
              <a:buFont typeface="Wingdings" pitchFamily="2" charset="2"/>
              <a:buNone/>
            </a:pPr>
            <a:r>
              <a:rPr lang="en-US" dirty="0" smtClean="0"/>
              <a:t>	</a:t>
            </a:r>
            <a:r>
              <a:rPr lang="en-US" sz="2800" i="1" dirty="0" smtClean="0"/>
              <a:t>“Our lacunae in the field of entrepreneurship needs to be taken seriously because there is mounting evidence that the key to economic growth and productivity improvements lies in the entrepreneurial capacity</a:t>
            </a:r>
            <a:r>
              <a:rPr lang="de-DE" sz="2800" i="1" dirty="0" smtClean="0"/>
              <a:t> </a:t>
            </a:r>
            <a:r>
              <a:rPr lang="en-US" sz="2800" i="1" dirty="0" smtClean="0"/>
              <a:t>of an economy”</a:t>
            </a:r>
            <a:endParaRPr lang="de-DE" sz="2800" i="1" dirty="0" smtClean="0"/>
          </a:p>
          <a:p>
            <a:pPr algn="r" eaLnBrk="1" hangingPunct="1">
              <a:buFont typeface="Wingdings" pitchFamily="2" charset="2"/>
              <a:buNone/>
            </a:pPr>
            <a:r>
              <a:rPr lang="de-DE" dirty="0" smtClean="0"/>
              <a:t> EU President, Romano Prodi</a:t>
            </a:r>
          </a:p>
          <a:p>
            <a:pPr algn="r" eaLnBrk="1" hangingPunct="1">
              <a:buFont typeface="Wingdings" pitchFamily="2" charset="2"/>
              <a:buNone/>
            </a:pPr>
            <a:endParaRPr lang="en-US" dirty="0" smtClean="0"/>
          </a:p>
        </p:txBody>
      </p:sp>
    </p:spTree>
    <p:extLst>
      <p:ext uri="{BB962C8B-B14F-4D97-AF65-F5344CB8AC3E}">
        <p14:creationId xmlns:p14="http://schemas.microsoft.com/office/powerpoint/2010/main" val="219059974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i="1" dirty="0" err="1" smtClean="0"/>
              <a:t>Standortpolitik</a:t>
            </a:r>
            <a:endParaRPr lang="en-US" sz="4800" i="1" dirty="0"/>
          </a:p>
        </p:txBody>
      </p:sp>
      <p:sp>
        <p:nvSpPr>
          <p:cNvPr id="3" name="Content Placeholder 2"/>
          <p:cNvSpPr>
            <a:spLocks noGrp="1"/>
          </p:cNvSpPr>
          <p:nvPr>
            <p:ph idx="1"/>
          </p:nvPr>
        </p:nvSpPr>
        <p:spPr>
          <a:xfrm>
            <a:off x="457200" y="1752600"/>
            <a:ext cx="7620000" cy="4648200"/>
          </a:xfrm>
        </p:spPr>
        <p:txBody>
          <a:bodyPr>
            <a:normAutofit/>
          </a:bodyPr>
          <a:lstStyle/>
          <a:p>
            <a:r>
              <a:rPr lang="en-US" sz="4400" dirty="0" smtClean="0"/>
              <a:t>Locational policies</a:t>
            </a:r>
          </a:p>
          <a:p>
            <a:pPr marL="114300" indent="0">
              <a:buNone/>
            </a:pPr>
            <a:endParaRPr lang="en-US" sz="4400" dirty="0" smtClean="0"/>
          </a:p>
          <a:p>
            <a:r>
              <a:rPr lang="en-US" sz="4400" dirty="0" smtClean="0"/>
              <a:t>Strategic Management of Place</a:t>
            </a:r>
            <a:endParaRPr lang="en-US" sz="4400" dirty="0"/>
          </a:p>
        </p:txBody>
      </p:sp>
    </p:spTree>
    <p:extLst>
      <p:ext uri="{BB962C8B-B14F-4D97-AF65-F5344CB8AC3E}">
        <p14:creationId xmlns:p14="http://schemas.microsoft.com/office/powerpoint/2010/main" val="39506789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Variations in Economic Performance Across Geographic Space (unemployment rate, 2014)</a:t>
            </a:r>
            <a:endParaRPr lang="en-US" sz="3200" dirty="0"/>
          </a:p>
        </p:txBody>
      </p:sp>
      <p:pic>
        <p:nvPicPr>
          <p:cNvPr id="4" name="Grafik 24"/>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bwMode="auto">
          <a:xfrm>
            <a:off x="2102267" y="1600200"/>
            <a:ext cx="4329865" cy="4800600"/>
          </a:xfrm>
          <a:prstGeom prst="rect">
            <a:avLst/>
          </a:prstGeom>
          <a:noFill/>
        </p:spPr>
      </p:pic>
    </p:spTree>
    <p:extLst>
      <p:ext uri="{BB962C8B-B14F-4D97-AF65-F5344CB8AC3E}">
        <p14:creationId xmlns:p14="http://schemas.microsoft.com/office/powerpoint/2010/main" val="12880054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Strategic Management of Place?</a:t>
            </a:r>
            <a:endParaRPr lang="en-US" dirty="0"/>
          </a:p>
        </p:txBody>
      </p:sp>
      <p:sp>
        <p:nvSpPr>
          <p:cNvPr id="3" name="Content Placeholder 2"/>
          <p:cNvSpPr>
            <a:spLocks noGrp="1"/>
          </p:cNvSpPr>
          <p:nvPr>
            <p:ph idx="1"/>
          </p:nvPr>
        </p:nvSpPr>
        <p:spPr/>
        <p:txBody>
          <a:bodyPr/>
          <a:lstStyle/>
          <a:p>
            <a:pPr marL="114300" indent="0">
              <a:buNone/>
            </a:pPr>
            <a:endParaRPr lang="en-US" sz="2400" dirty="0" smtClean="0">
              <a:latin typeface="Times New Roman"/>
              <a:ea typeface="Calibri"/>
            </a:endParaRPr>
          </a:p>
          <a:p>
            <a:pPr marL="114300" indent="0">
              <a:buNone/>
            </a:pPr>
            <a:r>
              <a:rPr lang="en-US" sz="3600" i="1" dirty="0" smtClean="0">
                <a:latin typeface="Times New Roman"/>
                <a:ea typeface="Calibri"/>
              </a:rPr>
              <a:t>“Combine </a:t>
            </a:r>
            <a:r>
              <a:rPr lang="en-US" sz="3600" i="1" dirty="0">
                <a:latin typeface="Times New Roman"/>
                <a:ea typeface="Calibri"/>
              </a:rPr>
              <a:t>liberal amounts of technology, entrepreneurs, capital, and sunshine. Add one (1) University. Stir </a:t>
            </a:r>
            <a:r>
              <a:rPr lang="en-US" sz="3600" i="1" dirty="0" smtClean="0">
                <a:latin typeface="Times New Roman"/>
                <a:ea typeface="Calibri"/>
              </a:rPr>
              <a:t>vigorously.”</a:t>
            </a:r>
          </a:p>
          <a:p>
            <a:pPr marL="114300" indent="0">
              <a:buNone/>
            </a:pPr>
            <a:r>
              <a:rPr lang="en-US" sz="3600" dirty="0">
                <a:latin typeface="Times New Roman"/>
              </a:rPr>
              <a:t>	</a:t>
            </a:r>
            <a:r>
              <a:rPr lang="en-US" sz="3600" dirty="0" smtClean="0">
                <a:latin typeface="Times New Roman"/>
              </a:rPr>
              <a:t>-- Gordon Moore, Founder, Intel</a:t>
            </a:r>
            <a:endParaRPr lang="en-US" sz="3600" dirty="0"/>
          </a:p>
        </p:txBody>
      </p:sp>
    </p:spTree>
    <p:extLst>
      <p:ext uri="{BB962C8B-B14F-4D97-AF65-F5344CB8AC3E}">
        <p14:creationId xmlns:p14="http://schemas.microsoft.com/office/powerpoint/2010/main" val="22142488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&amp; Resources</a:t>
            </a:r>
            <a:endParaRPr lang="en-US" dirty="0"/>
          </a:p>
        </p:txBody>
      </p:sp>
      <p:sp>
        <p:nvSpPr>
          <p:cNvPr id="3" name="Content Placeholder 2"/>
          <p:cNvSpPr>
            <a:spLocks noGrp="1"/>
          </p:cNvSpPr>
          <p:nvPr>
            <p:ph idx="1"/>
          </p:nvPr>
        </p:nvSpPr>
        <p:spPr>
          <a:xfrm>
            <a:off x="457200" y="1752600"/>
            <a:ext cx="7620000" cy="4800600"/>
          </a:xfrm>
        </p:spPr>
        <p:txBody>
          <a:bodyPr>
            <a:normAutofit/>
          </a:bodyPr>
          <a:lstStyle/>
          <a:p>
            <a:r>
              <a:rPr lang="en-US" sz="3200" dirty="0" smtClean="0"/>
              <a:t>Physical Capital (Robert Solow)</a:t>
            </a:r>
          </a:p>
          <a:p>
            <a:r>
              <a:rPr lang="en-US" sz="3200" dirty="0" smtClean="0"/>
              <a:t>Natural Resources (David Riccardo)</a:t>
            </a:r>
          </a:p>
          <a:p>
            <a:r>
              <a:rPr lang="en-US" sz="3200" dirty="0" smtClean="0"/>
              <a:t>Unskilled Labor</a:t>
            </a:r>
          </a:p>
          <a:p>
            <a:r>
              <a:rPr lang="en-US" sz="3200" dirty="0" smtClean="0"/>
              <a:t>Skilled Labor</a:t>
            </a:r>
          </a:p>
          <a:p>
            <a:r>
              <a:rPr lang="en-US" sz="3200" dirty="0" smtClean="0"/>
              <a:t>Human Capital (Gary Becker)</a:t>
            </a:r>
          </a:p>
          <a:p>
            <a:r>
              <a:rPr lang="en-US" sz="3200" dirty="0" smtClean="0"/>
              <a:t>Creative Class (Richard Florida)</a:t>
            </a:r>
          </a:p>
          <a:p>
            <a:r>
              <a:rPr lang="en-US" sz="3200" dirty="0" smtClean="0"/>
              <a:t>Knowledge (Paul </a:t>
            </a:r>
            <a:r>
              <a:rPr lang="en-US" sz="3200" dirty="0" err="1" smtClean="0"/>
              <a:t>Romer</a:t>
            </a:r>
            <a:r>
              <a:rPr lang="en-US" sz="3200" dirty="0" smtClean="0"/>
              <a:t>)</a:t>
            </a:r>
          </a:p>
          <a:p>
            <a:endParaRPr lang="en-US" sz="3200" dirty="0" smtClean="0"/>
          </a:p>
          <a:p>
            <a:endParaRPr lang="en-US" sz="3200" dirty="0"/>
          </a:p>
        </p:txBody>
      </p:sp>
    </p:spTree>
    <p:extLst>
      <p:ext uri="{BB962C8B-B14F-4D97-AF65-F5344CB8AC3E}">
        <p14:creationId xmlns:p14="http://schemas.microsoft.com/office/powerpoint/2010/main" val="11775428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Spatial Structure &amp; Organization</a:t>
            </a:r>
            <a:endParaRPr lang="en-US" dirty="0"/>
          </a:p>
        </p:txBody>
      </p:sp>
      <p:sp>
        <p:nvSpPr>
          <p:cNvPr id="3" name="Content Placeholder 2"/>
          <p:cNvSpPr>
            <a:spLocks noGrp="1"/>
          </p:cNvSpPr>
          <p:nvPr>
            <p:ph idx="1"/>
          </p:nvPr>
        </p:nvSpPr>
        <p:spPr>
          <a:xfrm>
            <a:off x="457200" y="1981200"/>
            <a:ext cx="7620000" cy="4800600"/>
          </a:xfrm>
        </p:spPr>
        <p:txBody>
          <a:bodyPr>
            <a:normAutofit lnSpcReduction="10000"/>
          </a:bodyPr>
          <a:lstStyle/>
          <a:p>
            <a:r>
              <a:rPr lang="en-US" sz="3200" dirty="0" smtClean="0"/>
              <a:t>Clusters (Michael Porter, </a:t>
            </a:r>
            <a:r>
              <a:rPr lang="en-US" sz="3200" i="1" dirty="0" smtClean="0"/>
              <a:t>The Competitive Advantage of Nations</a:t>
            </a:r>
            <a:r>
              <a:rPr lang="en-US" sz="3200" dirty="0" smtClean="0"/>
              <a:t>, Harvard University Press, 1994)</a:t>
            </a:r>
          </a:p>
          <a:p>
            <a:r>
              <a:rPr lang="en-US" sz="3200" dirty="0" smtClean="0"/>
              <a:t>Specialization (Ken Arrow)</a:t>
            </a:r>
          </a:p>
          <a:p>
            <a:r>
              <a:rPr lang="en-US" sz="3200" dirty="0" smtClean="0"/>
              <a:t>Diversification (Jane Jacobs)</a:t>
            </a:r>
          </a:p>
          <a:p>
            <a:r>
              <a:rPr lang="en-US" sz="3200" dirty="0" smtClean="0"/>
              <a:t>Market Power (Alfred Chandler)</a:t>
            </a:r>
          </a:p>
          <a:p>
            <a:r>
              <a:rPr lang="en-US" sz="3200" dirty="0" smtClean="0"/>
              <a:t>(Localized) Competition (Ed </a:t>
            </a:r>
            <a:r>
              <a:rPr lang="en-US" sz="3200" dirty="0" err="1" smtClean="0"/>
              <a:t>Glaeser</a:t>
            </a:r>
            <a:r>
              <a:rPr lang="en-US" sz="3200" dirty="0" smtClean="0"/>
              <a:t>)</a:t>
            </a:r>
          </a:p>
          <a:p>
            <a:r>
              <a:rPr lang="en-US" sz="3200" dirty="0" smtClean="0"/>
              <a:t>Entrepreneurship</a:t>
            </a:r>
          </a:p>
          <a:p>
            <a:r>
              <a:rPr lang="en-US" sz="3200" dirty="0" smtClean="0"/>
              <a:t>Global Linkages</a:t>
            </a:r>
          </a:p>
        </p:txBody>
      </p:sp>
    </p:spTree>
    <p:extLst>
      <p:ext uri="{BB962C8B-B14F-4D97-AF65-F5344CB8AC3E}">
        <p14:creationId xmlns:p14="http://schemas.microsoft.com/office/powerpoint/2010/main" val="5264198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Dimension</a:t>
            </a:r>
            <a:endParaRPr lang="en-US" dirty="0"/>
          </a:p>
        </p:txBody>
      </p:sp>
      <p:sp>
        <p:nvSpPr>
          <p:cNvPr id="3" name="Content Placeholder 2"/>
          <p:cNvSpPr>
            <a:spLocks noGrp="1"/>
          </p:cNvSpPr>
          <p:nvPr>
            <p:ph idx="1"/>
          </p:nvPr>
        </p:nvSpPr>
        <p:spPr>
          <a:xfrm>
            <a:off x="457200" y="1447800"/>
            <a:ext cx="7620000" cy="5257800"/>
          </a:xfrm>
        </p:spPr>
        <p:txBody>
          <a:bodyPr>
            <a:normAutofit/>
          </a:bodyPr>
          <a:lstStyle/>
          <a:p>
            <a:r>
              <a:rPr lang="en-US" sz="3600" dirty="0" smtClean="0"/>
              <a:t>Networks, linkages &amp; interactions – social capital (</a:t>
            </a:r>
            <a:r>
              <a:rPr lang="en-US" sz="3600" dirty="0" err="1" smtClean="0"/>
              <a:t>AnnaLee</a:t>
            </a:r>
            <a:r>
              <a:rPr lang="en-US" sz="3600" dirty="0" smtClean="0"/>
              <a:t> </a:t>
            </a:r>
            <a:r>
              <a:rPr lang="en-US" sz="3600" dirty="0" err="1" smtClean="0"/>
              <a:t>Saxenien</a:t>
            </a:r>
            <a:r>
              <a:rPr lang="en-US" sz="3600" dirty="0" smtClean="0"/>
              <a:t>, </a:t>
            </a:r>
            <a:r>
              <a:rPr lang="en-US" sz="3600" i="1" dirty="0" smtClean="0"/>
              <a:t>Regional Advantage</a:t>
            </a:r>
            <a:r>
              <a:rPr lang="en-US" sz="3600" dirty="0" smtClean="0"/>
              <a:t>, Harvard University Press, 1994)</a:t>
            </a:r>
          </a:p>
          <a:p>
            <a:r>
              <a:rPr lang="en-US" sz="3600" dirty="0" smtClean="0"/>
              <a:t>Leadership (Al Link, </a:t>
            </a:r>
            <a:r>
              <a:rPr lang="en-US" sz="3600" i="1" dirty="0" smtClean="0"/>
              <a:t>A Generosity of Spirit</a:t>
            </a:r>
            <a:r>
              <a:rPr lang="en-US" sz="3600" dirty="0" smtClean="0"/>
              <a:t>, Duke University Press, 1995)</a:t>
            </a:r>
          </a:p>
          <a:p>
            <a:r>
              <a:rPr lang="en-US" sz="3600" dirty="0" smtClean="0"/>
              <a:t>Identity &amp; Image (Albert O. Hirschman, </a:t>
            </a:r>
            <a:r>
              <a:rPr lang="en-US" sz="3600" i="1" dirty="0" smtClean="0"/>
              <a:t>Exit, Voice and Loyalty, </a:t>
            </a:r>
            <a:r>
              <a:rPr lang="en-US" sz="3600" dirty="0" smtClean="0"/>
              <a:t>Harvard University Press</a:t>
            </a:r>
            <a:r>
              <a:rPr lang="en-US" sz="3600" i="1" dirty="0" smtClean="0"/>
              <a:t>, 1970</a:t>
            </a:r>
            <a:r>
              <a:rPr lang="en-US" sz="3600" dirty="0" smtClean="0"/>
              <a:t>)</a:t>
            </a:r>
            <a:endParaRPr lang="en-US" sz="3600" dirty="0"/>
          </a:p>
        </p:txBody>
      </p:sp>
    </p:spTree>
    <p:extLst>
      <p:ext uri="{BB962C8B-B14F-4D97-AF65-F5344CB8AC3E}">
        <p14:creationId xmlns:p14="http://schemas.microsoft.com/office/powerpoint/2010/main" val="36500928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a:t>
            </a:r>
            <a:endParaRPr lang="en-US" dirty="0"/>
          </a:p>
        </p:txBody>
      </p:sp>
      <p:sp>
        <p:nvSpPr>
          <p:cNvPr id="3" name="Content Placeholder 2"/>
          <p:cNvSpPr>
            <a:spLocks noGrp="1"/>
          </p:cNvSpPr>
          <p:nvPr>
            <p:ph idx="1"/>
          </p:nvPr>
        </p:nvSpPr>
        <p:spPr>
          <a:xfrm>
            <a:off x="457200" y="1905000"/>
            <a:ext cx="7620000" cy="4800600"/>
          </a:xfrm>
        </p:spPr>
        <p:txBody>
          <a:bodyPr>
            <a:normAutofit/>
          </a:bodyPr>
          <a:lstStyle/>
          <a:p>
            <a:r>
              <a:rPr lang="en-US" sz="3200" dirty="0" smtClean="0"/>
              <a:t>Institutions</a:t>
            </a:r>
          </a:p>
          <a:p>
            <a:r>
              <a:rPr lang="en-US" sz="3200" dirty="0" smtClean="0"/>
              <a:t>Absorptive capacity mechanisms</a:t>
            </a:r>
          </a:p>
          <a:p>
            <a:r>
              <a:rPr lang="en-US" sz="3200" dirty="0" smtClean="0"/>
              <a:t>Capabilities</a:t>
            </a:r>
          </a:p>
          <a:p>
            <a:r>
              <a:rPr lang="en-US" sz="3200" dirty="0" smtClean="0"/>
              <a:t>Global benchmarking</a:t>
            </a:r>
          </a:p>
          <a:p>
            <a:r>
              <a:rPr lang="en-US" sz="3200" dirty="0" smtClean="0"/>
              <a:t>Context Matters</a:t>
            </a:r>
            <a:endParaRPr lang="en-US" sz="3200" dirty="0"/>
          </a:p>
        </p:txBody>
      </p:sp>
    </p:spTree>
    <p:extLst>
      <p:ext uri="{BB962C8B-B14F-4D97-AF65-F5344CB8AC3E}">
        <p14:creationId xmlns:p14="http://schemas.microsoft.com/office/powerpoint/2010/main" val="25991213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a:bodyPr>
          <a:lstStyle/>
          <a:p>
            <a:r>
              <a:rPr lang="en-US" sz="4000" dirty="0" smtClean="0"/>
              <a:t>Is Entrepreneurship </a:t>
            </a:r>
            <a:r>
              <a:rPr lang="en-US" sz="4000" dirty="0"/>
              <a:t>E</a:t>
            </a:r>
            <a:r>
              <a:rPr lang="en-US" sz="4000" dirty="0" smtClean="0"/>
              <a:t>xogenous or Endogenous?</a:t>
            </a:r>
          </a:p>
          <a:p>
            <a:r>
              <a:rPr lang="en-US" sz="4000" dirty="0" smtClean="0"/>
              <a:t>Can Policy Make A Difference?</a:t>
            </a:r>
          </a:p>
          <a:p>
            <a:r>
              <a:rPr lang="en-US" sz="4000" dirty="0" smtClean="0"/>
              <a:t>Answer may not be “yes” or “no” but rather depend upon context</a:t>
            </a:r>
            <a:endParaRPr lang="en-US" sz="4000" dirty="0"/>
          </a:p>
        </p:txBody>
      </p:sp>
    </p:spTree>
    <p:extLst>
      <p:ext uri="{BB962C8B-B14F-4D97-AF65-F5344CB8AC3E}">
        <p14:creationId xmlns:p14="http://schemas.microsoft.com/office/powerpoint/2010/main" val="14692698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1143000"/>
          </a:xfrm>
        </p:spPr>
        <p:txBody>
          <a:bodyPr>
            <a:normAutofit fontScale="90000"/>
          </a:bodyPr>
          <a:lstStyle/>
          <a:p>
            <a:r>
              <a:rPr lang="en-US" dirty="0" smtClean="0"/>
              <a:t>What Determines Entrepreneurship Across Geographic Space?</a:t>
            </a:r>
            <a:endParaRPr lang="en-US" dirty="0"/>
          </a:p>
        </p:txBody>
      </p:sp>
      <p:sp>
        <p:nvSpPr>
          <p:cNvPr id="3" name="Content Placeholder 2"/>
          <p:cNvSpPr>
            <a:spLocks noGrp="1"/>
          </p:cNvSpPr>
          <p:nvPr>
            <p:ph idx="1"/>
          </p:nvPr>
        </p:nvSpPr>
        <p:spPr>
          <a:xfrm>
            <a:off x="457200" y="1752600"/>
            <a:ext cx="7620000" cy="4648200"/>
          </a:xfrm>
        </p:spPr>
        <p:txBody>
          <a:bodyPr>
            <a:normAutofit/>
          </a:bodyPr>
          <a:lstStyle/>
          <a:p>
            <a:r>
              <a:rPr lang="en-US" sz="2800" dirty="0" smtClean="0"/>
              <a:t>“What is the most striking feature of the geography of economic activity? The short answer is surely concentration…production is remarkably concentrated in space.”</a:t>
            </a:r>
            <a:r>
              <a:rPr lang="en-US" dirty="0" smtClean="0"/>
              <a:t/>
            </a:r>
            <a:br>
              <a:rPr lang="en-US" dirty="0" smtClean="0"/>
            </a:br>
            <a:r>
              <a:rPr lang="en-US" dirty="0" smtClean="0"/>
              <a:t>	--Paul </a:t>
            </a:r>
            <a:r>
              <a:rPr lang="en-US" dirty="0" err="1" smtClean="0"/>
              <a:t>Krugrman</a:t>
            </a:r>
            <a:r>
              <a:rPr lang="en-US" dirty="0" smtClean="0"/>
              <a:t> </a:t>
            </a:r>
            <a:endParaRPr lang="en-US" i="1" dirty="0" smtClean="0"/>
          </a:p>
          <a:p>
            <a:r>
              <a:rPr lang="en-US" sz="2800" i="1" dirty="0" smtClean="0"/>
              <a:t>The Geography of Trade</a:t>
            </a:r>
            <a:r>
              <a:rPr lang="en-US" sz="2800" dirty="0" smtClean="0"/>
              <a:t> (MIT Press, 1991)</a:t>
            </a:r>
          </a:p>
          <a:p>
            <a:r>
              <a:rPr lang="en-US" sz="2800" dirty="0" smtClean="0"/>
              <a:t>Entrepreneurship activity similarly varies substantially across geographic space</a:t>
            </a:r>
            <a:r>
              <a:rPr lang="en-US" dirty="0" smtClean="0"/>
              <a:t/>
            </a:r>
            <a:br>
              <a:rPr lang="en-US" dirty="0" smtClean="0"/>
            </a:br>
            <a:r>
              <a:rPr lang="en-US" dirty="0" smtClean="0"/>
              <a:t>	</a:t>
            </a:r>
            <a:r>
              <a:rPr lang="en-US" sz="2000" dirty="0" smtClean="0"/>
              <a:t>-- </a:t>
            </a:r>
            <a:r>
              <a:rPr lang="en-US" sz="2000" b="0" i="0" u="none" strike="noStrike" baseline="0" dirty="0" err="1" smtClean="0">
                <a:latin typeface="Times New Roman"/>
              </a:rPr>
              <a:t>Glaeser</a:t>
            </a:r>
            <a:r>
              <a:rPr lang="en-US" sz="2000" b="0" i="0" u="none" strike="noStrike" baseline="0" dirty="0" smtClean="0">
                <a:latin typeface="Times New Roman"/>
              </a:rPr>
              <a:t>, Kerr</a:t>
            </a:r>
            <a:r>
              <a:rPr lang="en-US" sz="2000" b="0" i="0" u="none" strike="noStrike" dirty="0" smtClean="0">
                <a:latin typeface="Times New Roman"/>
              </a:rPr>
              <a:t> &amp; </a:t>
            </a:r>
            <a:r>
              <a:rPr lang="en-US" sz="2000" b="0" i="0" u="none" strike="noStrike" baseline="0" dirty="0" smtClean="0">
                <a:latin typeface="Times New Roman"/>
              </a:rPr>
              <a:t>Kerr,</a:t>
            </a:r>
            <a:r>
              <a:rPr lang="en-US" sz="2000" b="0" i="0" u="none" strike="noStrike" dirty="0" smtClean="0">
                <a:latin typeface="Times New Roman"/>
              </a:rPr>
              <a:t> “</a:t>
            </a:r>
            <a:r>
              <a:rPr lang="en-US" sz="2000" b="0" i="0" u="none" strike="noStrike" baseline="0" dirty="0" smtClean="0">
                <a:latin typeface="Times New Roman"/>
              </a:rPr>
              <a:t>Entrepreneurship and Urban </a:t>
            </a:r>
            <a:r>
              <a:rPr lang="en-US" sz="2000" dirty="0">
                <a:latin typeface="Times New Roman"/>
              </a:rPr>
              <a:t>G</a:t>
            </a:r>
            <a:r>
              <a:rPr lang="en-US" sz="2000" b="0" i="0" u="none" strike="noStrike" baseline="0" dirty="0" smtClean="0">
                <a:latin typeface="Times New Roman"/>
              </a:rPr>
              <a:t>rowth: An</a:t>
            </a:r>
            <a:r>
              <a:rPr lang="en-US" sz="2000" b="0" i="0" u="none" strike="noStrike" dirty="0" smtClean="0">
                <a:latin typeface="Times New Roman"/>
              </a:rPr>
              <a:t> E</a:t>
            </a:r>
            <a:r>
              <a:rPr lang="en-US" sz="2000" b="0" i="0" u="none" strike="noStrike" baseline="0" dirty="0" smtClean="0">
                <a:latin typeface="Times New Roman"/>
              </a:rPr>
              <a:t>mpirical </a:t>
            </a:r>
            <a:r>
              <a:rPr lang="en-US" sz="2000" dirty="0">
                <a:latin typeface="Times New Roman"/>
              </a:rPr>
              <a:t>A</a:t>
            </a:r>
            <a:r>
              <a:rPr lang="en-US" sz="2000" b="0" i="0" u="none" strike="noStrike" baseline="0" dirty="0" smtClean="0">
                <a:latin typeface="Times New Roman"/>
              </a:rPr>
              <a:t>ssessment with Historical </a:t>
            </a:r>
            <a:r>
              <a:rPr lang="en-US" sz="2000" dirty="0" smtClean="0">
                <a:latin typeface="Times New Roman"/>
              </a:rPr>
              <a:t>M</a:t>
            </a:r>
            <a:r>
              <a:rPr lang="en-US" sz="2000" b="0" i="0" u="none" strike="noStrike" baseline="0" dirty="0" smtClean="0">
                <a:latin typeface="Times New Roman"/>
              </a:rPr>
              <a:t>ines</a:t>
            </a:r>
            <a:r>
              <a:rPr lang="en-US" sz="2000" dirty="0" smtClean="0">
                <a:latin typeface="Times New Roman"/>
              </a:rPr>
              <a:t>,”</a:t>
            </a:r>
            <a:r>
              <a:rPr lang="en-US" sz="2000" b="0" i="0" u="none" strike="noStrike" baseline="0" dirty="0" smtClean="0">
                <a:latin typeface="Times New Roman"/>
              </a:rPr>
              <a:t> </a:t>
            </a:r>
            <a:r>
              <a:rPr lang="en-US" sz="2000" b="0" i="1" u="none" strike="noStrike" baseline="0" dirty="0" smtClean="0">
                <a:latin typeface="Times New Roman"/>
              </a:rPr>
              <a:t>Review of Economics and Statistics</a:t>
            </a:r>
            <a:r>
              <a:rPr lang="en-US" sz="2000" b="0" i="0" u="none" strike="noStrike" baseline="0" dirty="0" smtClean="0">
                <a:latin typeface="Times New Roman"/>
              </a:rPr>
              <a:t>,</a:t>
            </a:r>
            <a:r>
              <a:rPr lang="en-US" sz="2000" b="0" i="0" u="none" strike="noStrike" dirty="0" smtClean="0">
                <a:latin typeface="Times New Roman"/>
              </a:rPr>
              <a:t> 2015</a:t>
            </a:r>
            <a:endParaRPr lang="en-US" sz="2000" dirty="0"/>
          </a:p>
        </p:txBody>
      </p:sp>
    </p:spTree>
    <p:extLst>
      <p:ext uri="{BB962C8B-B14F-4D97-AF65-F5344CB8AC3E}">
        <p14:creationId xmlns:p14="http://schemas.microsoft.com/office/powerpoint/2010/main" val="1145932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Determinants of Entrepreneurship Across Geographic Space</a:t>
            </a:r>
            <a:endParaRPr lang="en-US" dirty="0"/>
          </a:p>
        </p:txBody>
      </p:sp>
      <p:sp>
        <p:nvSpPr>
          <p:cNvPr id="3" name="Content Placeholder 2"/>
          <p:cNvSpPr>
            <a:spLocks noGrp="1"/>
          </p:cNvSpPr>
          <p:nvPr>
            <p:ph idx="1"/>
          </p:nvPr>
        </p:nvSpPr>
        <p:spPr>
          <a:xfrm>
            <a:off x="457200" y="2133600"/>
            <a:ext cx="7620000" cy="4267200"/>
          </a:xfrm>
        </p:spPr>
        <p:txBody>
          <a:bodyPr>
            <a:normAutofit/>
          </a:bodyPr>
          <a:lstStyle/>
          <a:p>
            <a:r>
              <a:rPr lang="en-US" sz="3200" i="1" dirty="0"/>
              <a:t>F</a:t>
            </a:r>
            <a:r>
              <a:rPr lang="en-US" sz="3200" i="1" dirty="0" smtClean="0"/>
              <a:t>actors &amp; Resources </a:t>
            </a:r>
            <a:r>
              <a:rPr lang="en-US" sz="3200" dirty="0" smtClean="0"/>
              <a:t>– human capital, social capital, knowledge, labor force composition,  growth</a:t>
            </a:r>
          </a:p>
          <a:p>
            <a:r>
              <a:rPr lang="en-US" sz="3200" i="1" dirty="0" smtClean="0"/>
              <a:t>Spatial Structure &amp; Organization </a:t>
            </a:r>
            <a:r>
              <a:rPr lang="en-US" sz="3200" dirty="0" smtClean="0"/>
              <a:t>–</a:t>
            </a:r>
            <a:r>
              <a:rPr lang="en-US" sz="3200" dirty="0" smtClean="0">
                <a:solidFill>
                  <a:prstClr val="black"/>
                </a:solidFill>
              </a:rPr>
              <a:t> clusters, diversity </a:t>
            </a:r>
            <a:r>
              <a:rPr lang="en-US" sz="3200" dirty="0">
                <a:solidFill>
                  <a:prstClr val="black"/>
                </a:solidFill>
              </a:rPr>
              <a:t>(human &amp; industry), </a:t>
            </a:r>
            <a:r>
              <a:rPr lang="en-US" sz="3200" dirty="0" smtClean="0">
                <a:solidFill>
                  <a:prstClr val="black"/>
                </a:solidFill>
              </a:rPr>
              <a:t>industry composition</a:t>
            </a:r>
            <a:endParaRPr lang="en-US" sz="3200" dirty="0" smtClean="0"/>
          </a:p>
          <a:p>
            <a:pPr marL="0" indent="0">
              <a:buNone/>
            </a:pPr>
            <a:endParaRPr lang="en-US" dirty="0" smtClean="0"/>
          </a:p>
          <a:p>
            <a:endParaRPr lang="en-US" dirty="0"/>
          </a:p>
        </p:txBody>
      </p:sp>
    </p:spTree>
    <p:extLst>
      <p:ext uri="{BB962C8B-B14F-4D97-AF65-F5344CB8AC3E}">
        <p14:creationId xmlns:p14="http://schemas.microsoft.com/office/powerpoint/2010/main" val="1416081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143000"/>
          </a:xfrm>
        </p:spPr>
        <p:txBody>
          <a:bodyPr>
            <a:noAutofit/>
          </a:bodyPr>
          <a:lstStyle/>
          <a:p>
            <a:r>
              <a:rPr lang="en-US" sz="3600" dirty="0"/>
              <a:t>Alternative View Why Entrepreneurship Varies Across Geographic Space</a:t>
            </a:r>
          </a:p>
        </p:txBody>
      </p:sp>
      <p:sp>
        <p:nvSpPr>
          <p:cNvPr id="3" name="Content Placeholder 2"/>
          <p:cNvSpPr>
            <a:spLocks noGrp="1"/>
          </p:cNvSpPr>
          <p:nvPr>
            <p:ph idx="1"/>
          </p:nvPr>
        </p:nvSpPr>
        <p:spPr>
          <a:xfrm>
            <a:off x="457200" y="1828800"/>
            <a:ext cx="7620000" cy="4572000"/>
          </a:xfrm>
        </p:spPr>
        <p:txBody>
          <a:bodyPr>
            <a:normAutofit lnSpcReduction="10000"/>
          </a:bodyPr>
          <a:lstStyle/>
          <a:p>
            <a:pPr lvl="0"/>
            <a:r>
              <a:rPr lang="en-US" sz="3000" b="1" dirty="0">
                <a:solidFill>
                  <a:prstClr val="black"/>
                </a:solidFill>
              </a:rPr>
              <a:t>Culture</a:t>
            </a:r>
            <a:r>
              <a:rPr lang="en-US" sz="3000" dirty="0">
                <a:solidFill>
                  <a:prstClr val="black"/>
                </a:solidFill>
              </a:rPr>
              <a:t/>
            </a:r>
            <a:br>
              <a:rPr lang="en-US" sz="3000" dirty="0">
                <a:solidFill>
                  <a:prstClr val="black"/>
                </a:solidFill>
              </a:rPr>
            </a:br>
            <a:r>
              <a:rPr lang="en-US" sz="3000" dirty="0">
                <a:solidFill>
                  <a:prstClr val="black"/>
                </a:solidFill>
              </a:rPr>
              <a:t>--</a:t>
            </a:r>
            <a:r>
              <a:rPr lang="en-US" sz="3000" dirty="0" err="1">
                <a:solidFill>
                  <a:prstClr val="black"/>
                </a:solidFill>
              </a:rPr>
              <a:t>Saxenien</a:t>
            </a:r>
            <a:r>
              <a:rPr lang="en-US" sz="3000" dirty="0">
                <a:solidFill>
                  <a:prstClr val="black"/>
                </a:solidFill>
              </a:rPr>
              <a:t>, Regional Advantage, (Harvard University Press, 1994)</a:t>
            </a:r>
            <a:br>
              <a:rPr lang="en-US" sz="3000" dirty="0">
                <a:solidFill>
                  <a:prstClr val="black"/>
                </a:solidFill>
              </a:rPr>
            </a:br>
            <a:r>
              <a:rPr lang="en-US" sz="3000" dirty="0">
                <a:solidFill>
                  <a:prstClr val="black"/>
                </a:solidFill>
              </a:rPr>
              <a:t>-- </a:t>
            </a:r>
            <a:r>
              <a:rPr lang="en-US" sz="3000" dirty="0" err="1">
                <a:solidFill>
                  <a:prstClr val="black"/>
                </a:solidFill>
              </a:rPr>
              <a:t>Acemoglu</a:t>
            </a:r>
            <a:r>
              <a:rPr lang="en-US" sz="3000" dirty="0">
                <a:solidFill>
                  <a:prstClr val="black"/>
                </a:solidFill>
              </a:rPr>
              <a:t> &amp; Robinson, </a:t>
            </a:r>
            <a:r>
              <a:rPr lang="en-US" sz="3000" i="1" dirty="0">
                <a:solidFill>
                  <a:prstClr val="black"/>
                </a:solidFill>
              </a:rPr>
              <a:t>Why Nations Fail: The Origins of Power, Prosperity </a:t>
            </a:r>
            <a:r>
              <a:rPr lang="en-US" sz="3000" dirty="0">
                <a:solidFill>
                  <a:prstClr val="black"/>
                </a:solidFill>
              </a:rPr>
              <a:t>(Profile Books, 2012)</a:t>
            </a:r>
          </a:p>
          <a:p>
            <a:pPr lvl="0"/>
            <a:r>
              <a:rPr lang="en-US" sz="3000" b="1" dirty="0">
                <a:solidFill>
                  <a:prstClr val="black"/>
                </a:solidFill>
              </a:rPr>
              <a:t>Mandate for Entrepreneurship Policy</a:t>
            </a:r>
            <a:r>
              <a:rPr lang="en-US" sz="3000" dirty="0">
                <a:solidFill>
                  <a:prstClr val="black"/>
                </a:solidFill>
              </a:rPr>
              <a:t/>
            </a:r>
            <a:br>
              <a:rPr lang="en-US" sz="3000" dirty="0">
                <a:solidFill>
                  <a:prstClr val="black"/>
                </a:solidFill>
              </a:rPr>
            </a:br>
            <a:r>
              <a:rPr lang="en-US" sz="3000" dirty="0">
                <a:solidFill>
                  <a:prstClr val="black"/>
                </a:solidFill>
              </a:rPr>
              <a:t>--U.S. Small Business Innovation Research (SBIR) Program</a:t>
            </a:r>
            <a:br>
              <a:rPr lang="en-US" sz="3000" dirty="0">
                <a:solidFill>
                  <a:prstClr val="black"/>
                </a:solidFill>
              </a:rPr>
            </a:br>
            <a:r>
              <a:rPr lang="en-US" sz="3000" dirty="0">
                <a:solidFill>
                  <a:prstClr val="black"/>
                </a:solidFill>
              </a:rPr>
              <a:t>-- Lisbon Council of Europe, 2000</a:t>
            </a:r>
          </a:p>
          <a:p>
            <a:pPr lvl="0"/>
            <a:endParaRPr lang="en-US" sz="3000" dirty="0">
              <a:solidFill>
                <a:prstClr val="black"/>
              </a:solidFill>
              <a:latin typeface="Times New Roman"/>
            </a:endParaRPr>
          </a:p>
          <a:p>
            <a:endParaRPr lang="en-US" dirty="0"/>
          </a:p>
        </p:txBody>
      </p:sp>
    </p:spTree>
    <p:extLst>
      <p:ext uri="{BB962C8B-B14F-4D97-AF65-F5344CB8AC3E}">
        <p14:creationId xmlns:p14="http://schemas.microsoft.com/office/powerpoint/2010/main" val="28453235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620000" cy="1600200"/>
          </a:xfrm>
        </p:spPr>
        <p:txBody>
          <a:bodyPr>
            <a:noAutofit/>
          </a:bodyPr>
          <a:lstStyle/>
          <a:p>
            <a:r>
              <a:rPr lang="en-US" sz="3600" dirty="0" smtClean="0"/>
              <a:t>Can Policy Make a Difference? Is Entrepreneurship Capital Endogenous or Exogenous?</a:t>
            </a:r>
            <a:endParaRPr lang="en-US" sz="3600" dirty="0"/>
          </a:p>
        </p:txBody>
      </p:sp>
      <p:sp>
        <p:nvSpPr>
          <p:cNvPr id="3" name="Content Placeholder 2"/>
          <p:cNvSpPr>
            <a:spLocks noGrp="1"/>
          </p:cNvSpPr>
          <p:nvPr>
            <p:ph idx="1"/>
          </p:nvPr>
        </p:nvSpPr>
        <p:spPr>
          <a:xfrm>
            <a:off x="457200" y="2286000"/>
            <a:ext cx="7620000" cy="4114800"/>
          </a:xfrm>
        </p:spPr>
        <p:txBody>
          <a:bodyPr>
            <a:normAutofit/>
          </a:bodyPr>
          <a:lstStyle/>
          <a:p>
            <a:r>
              <a:rPr lang="en-US" sz="3200" dirty="0" smtClean="0"/>
              <a:t>“Industry Structure, Entrepreneurship &amp; Culture”</a:t>
            </a:r>
            <a:endParaRPr lang="en-US" sz="3200" dirty="0"/>
          </a:p>
          <a:p>
            <a:pPr marL="0" indent="0">
              <a:buNone/>
            </a:pPr>
            <a:r>
              <a:rPr lang="en-US" i="1" dirty="0" smtClean="0"/>
              <a:t>	-- </a:t>
            </a:r>
            <a:r>
              <a:rPr lang="en-US" dirty="0">
                <a:solidFill>
                  <a:prstClr val="black"/>
                </a:solidFill>
              </a:rPr>
              <a:t>Michael </a:t>
            </a:r>
            <a:r>
              <a:rPr lang="en-US" dirty="0" err="1">
                <a:solidFill>
                  <a:prstClr val="black"/>
                </a:solidFill>
              </a:rPr>
              <a:t>Stuetzer</a:t>
            </a:r>
            <a:r>
              <a:rPr lang="en-US" dirty="0">
                <a:solidFill>
                  <a:prstClr val="black"/>
                </a:solidFill>
              </a:rPr>
              <a:t>, Martin Obschonka </a:t>
            </a:r>
            <a:r>
              <a:rPr lang="en-US" dirty="0" smtClean="0">
                <a:solidFill>
                  <a:prstClr val="black"/>
                </a:solidFill>
              </a:rPr>
              <a:t>&amp; </a:t>
            </a:r>
            <a:r>
              <a:rPr lang="en-US" dirty="0" smtClean="0"/>
              <a:t>David </a:t>
            </a:r>
            <a:r>
              <a:rPr lang="en-US" dirty="0"/>
              <a:t>Audretsch, </a:t>
            </a:r>
            <a:r>
              <a:rPr lang="en-US" dirty="0" smtClean="0"/>
              <a:t>forthcoming in the </a:t>
            </a:r>
            <a:r>
              <a:rPr lang="en-US" i="1" dirty="0" smtClean="0"/>
              <a:t>European Economic Review</a:t>
            </a:r>
            <a:r>
              <a:rPr lang="en-US" dirty="0" smtClean="0"/>
              <a:t>, 2016</a:t>
            </a:r>
            <a:endParaRPr lang="en-US" dirty="0"/>
          </a:p>
        </p:txBody>
      </p:sp>
    </p:spTree>
    <p:extLst>
      <p:ext uri="{BB962C8B-B14F-4D97-AF65-F5344CB8AC3E}">
        <p14:creationId xmlns:p14="http://schemas.microsoft.com/office/powerpoint/2010/main" val="1777868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Paper</a:t>
            </a:r>
            <a:endParaRPr lang="en-US" dirty="0"/>
          </a:p>
        </p:txBody>
      </p:sp>
      <p:sp>
        <p:nvSpPr>
          <p:cNvPr id="3" name="Content Placeholder 2"/>
          <p:cNvSpPr>
            <a:spLocks noGrp="1"/>
          </p:cNvSpPr>
          <p:nvPr>
            <p:ph idx="1"/>
          </p:nvPr>
        </p:nvSpPr>
        <p:spPr/>
        <p:txBody>
          <a:bodyPr>
            <a:noAutofit/>
          </a:bodyPr>
          <a:lstStyle/>
          <a:p>
            <a:r>
              <a:rPr lang="en-US" sz="3200" dirty="0" smtClean="0"/>
              <a:t>Contemporary observed spatial </a:t>
            </a:r>
            <a:r>
              <a:rPr lang="en-US" sz="3200" dirty="0"/>
              <a:t>patterns of entrepreneurship activity actually reflect and are shaped by the variation </a:t>
            </a:r>
            <a:r>
              <a:rPr lang="en-US" sz="3200" dirty="0" smtClean="0"/>
              <a:t>of a </a:t>
            </a:r>
            <a:r>
              <a:rPr lang="en-US" sz="3200" dirty="0"/>
              <a:t>very long-term underlying context of entrepreneurship </a:t>
            </a:r>
            <a:r>
              <a:rPr lang="en-US" sz="3200" dirty="0" smtClean="0"/>
              <a:t>culture</a:t>
            </a:r>
          </a:p>
          <a:p>
            <a:r>
              <a:rPr lang="en-US" sz="3200" dirty="0"/>
              <a:t>Entrepreneurship culture across geographic space  reflected by historical presence of large-scale industries that negatively impacts entrepreneurship</a:t>
            </a:r>
          </a:p>
        </p:txBody>
      </p:sp>
    </p:spTree>
    <p:extLst>
      <p:ext uri="{BB962C8B-B14F-4D97-AF65-F5344CB8AC3E}">
        <p14:creationId xmlns:p14="http://schemas.microsoft.com/office/powerpoint/2010/main" val="1117524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Theory</a:t>
            </a:r>
            <a:endParaRPr lang="en-US" dirty="0"/>
          </a:p>
        </p:txBody>
      </p:sp>
      <p:sp>
        <p:nvSpPr>
          <p:cNvPr id="3" name="Content Placeholder 2"/>
          <p:cNvSpPr>
            <a:spLocks noGrp="1"/>
          </p:cNvSpPr>
          <p:nvPr>
            <p:ph idx="1"/>
          </p:nvPr>
        </p:nvSpPr>
        <p:spPr/>
        <p:txBody>
          <a:bodyPr>
            <a:normAutofit/>
          </a:bodyPr>
          <a:lstStyle/>
          <a:p>
            <a:r>
              <a:rPr lang="en-US" sz="3200" dirty="0"/>
              <a:t>Large-scale industries offer fewer entrepreneurial opportunities for startups</a:t>
            </a:r>
          </a:p>
          <a:p>
            <a:r>
              <a:rPr lang="en-US" sz="3200" dirty="0"/>
              <a:t>Large-scale industries characterized by low-skill jobs leading to less accumulation of entrepreneurial skills</a:t>
            </a:r>
          </a:p>
          <a:p>
            <a:r>
              <a:rPr lang="en-US" sz="3200" dirty="0"/>
              <a:t>Lack of entrepreneurs and entrepreneurial role models</a:t>
            </a:r>
          </a:p>
          <a:p>
            <a:r>
              <a:rPr lang="en-US" sz="3200" dirty="0"/>
              <a:t>Low social acceptance of entrepreneurship</a:t>
            </a:r>
          </a:p>
        </p:txBody>
      </p:sp>
    </p:spTree>
    <p:extLst>
      <p:ext uri="{BB962C8B-B14F-4D97-AF65-F5344CB8AC3E}">
        <p14:creationId xmlns:p14="http://schemas.microsoft.com/office/powerpoint/2010/main" val="2316924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normAutofit/>
          </a:bodyPr>
          <a:lstStyle/>
          <a:p>
            <a:r>
              <a:rPr lang="en-US" sz="3200" dirty="0"/>
              <a:t>Historical context of the industrial revolution in Great Britain by using the distance to coalfields as an instrument for the presence of large-scale </a:t>
            </a:r>
            <a:r>
              <a:rPr lang="en-US" sz="3200" dirty="0" smtClean="0"/>
              <a:t>industries</a:t>
            </a:r>
          </a:p>
          <a:p>
            <a:pPr marL="114300" indent="0">
              <a:buNone/>
            </a:pPr>
            <a:endParaRPr lang="en-US" sz="3200" dirty="0"/>
          </a:p>
          <a:p>
            <a:r>
              <a:rPr lang="en-US" sz="3200" dirty="0"/>
              <a:t>Cultural imprint from presence of large-scale industries in 1891 – textiles &amp; metal</a:t>
            </a:r>
          </a:p>
        </p:txBody>
      </p:sp>
    </p:spTree>
    <p:extLst>
      <p:ext uri="{BB962C8B-B14F-4D97-AF65-F5344CB8AC3E}">
        <p14:creationId xmlns:p14="http://schemas.microsoft.com/office/powerpoint/2010/main" val="6381225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4377</TotalTime>
  <Words>1512</Words>
  <Application>Microsoft Office PowerPoint</Application>
  <PresentationFormat>On-screen Show (4:3)</PresentationFormat>
  <Paragraphs>554</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Adjacency</vt:lpstr>
      <vt:lpstr>Entrepreneurship &amp; The Strategic Management of Place</vt:lpstr>
      <vt:lpstr>Link between Entrepreneurship &amp; Economic Growth</vt:lpstr>
      <vt:lpstr>What Determines Entrepreneurship Across Geographic Space?</vt:lpstr>
      <vt:lpstr>Determinants of Entrepreneurship Across Geographic Space</vt:lpstr>
      <vt:lpstr>Alternative View Why Entrepreneurship Varies Across Geographic Space</vt:lpstr>
      <vt:lpstr>Can Policy Make a Difference? Is Entrepreneurship Capital Endogenous or Exogenous?</vt:lpstr>
      <vt:lpstr>Purpose of Paper</vt:lpstr>
      <vt:lpstr>Theory</vt:lpstr>
      <vt:lpstr>Methodology</vt:lpstr>
      <vt:lpstr>British Coal Fields</vt:lpstr>
      <vt:lpstr>Industry Structure (1891) &amp; Characteristics (1901)</vt:lpstr>
      <vt:lpstr>Entrepreneurship Measures, 2011</vt:lpstr>
      <vt:lpstr> Instrumental variable regressions  </vt:lpstr>
      <vt:lpstr> Robustness check with contemporary controls</vt:lpstr>
      <vt:lpstr>Robustness check with entrepreneurial culture based on youth residence </vt:lpstr>
      <vt:lpstr>Robustness check using 1813-1820 male employment data </vt:lpstr>
      <vt:lpstr>Mediation analysis </vt:lpstr>
      <vt:lpstr> Indirect evidence for industry structure effects </vt:lpstr>
      <vt:lpstr>Main Findings</vt:lpstr>
      <vt:lpstr>Standortpolitik</vt:lpstr>
      <vt:lpstr>Variations in Economic Performance Across Geographic Space (unemployment rate, 2014)</vt:lpstr>
      <vt:lpstr>What is the Strategic Management of Place?</vt:lpstr>
      <vt:lpstr>Factors &amp; Resources</vt:lpstr>
      <vt:lpstr>Spatial Structure &amp; Organization</vt:lpstr>
      <vt:lpstr>Human Dimension</vt:lpstr>
      <vt:lpstr>Policy</vt:lpstr>
      <vt:lpstr>Conclusions</vt:lpstr>
    </vt:vector>
  </TitlesOfParts>
  <Company>Indiana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Industry Structure, Entrepreneurship and Culture</dc:title>
  <dc:creator>speait</dc:creator>
  <cp:lastModifiedBy>speait</cp:lastModifiedBy>
  <cp:revision>46</cp:revision>
  <dcterms:created xsi:type="dcterms:W3CDTF">2015-06-10T17:22:52Z</dcterms:created>
  <dcterms:modified xsi:type="dcterms:W3CDTF">2015-10-21T13:16:12Z</dcterms:modified>
</cp:coreProperties>
</file>